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94" r:id="rId2"/>
    <p:sldId id="396" r:id="rId3"/>
    <p:sldId id="400" r:id="rId4"/>
    <p:sldId id="409" r:id="rId5"/>
    <p:sldId id="412" r:id="rId6"/>
    <p:sldId id="259" r:id="rId7"/>
    <p:sldId id="397" r:id="rId8"/>
    <p:sldId id="401" r:id="rId9"/>
    <p:sldId id="398" r:id="rId10"/>
    <p:sldId id="399" r:id="rId11"/>
    <p:sldId id="395" r:id="rId12"/>
    <p:sldId id="402" r:id="rId13"/>
    <p:sldId id="413" r:id="rId14"/>
    <p:sldId id="408" r:id="rId15"/>
    <p:sldId id="403" r:id="rId16"/>
    <p:sldId id="404" r:id="rId17"/>
    <p:sldId id="405" r:id="rId18"/>
    <p:sldId id="416" r:id="rId19"/>
    <p:sldId id="257" r:id="rId20"/>
    <p:sldId id="268" r:id="rId21"/>
    <p:sldId id="414" r:id="rId22"/>
    <p:sldId id="415" r:id="rId23"/>
    <p:sldId id="411" r:id="rId24"/>
    <p:sldId id="406" r:id="rId25"/>
    <p:sldId id="407" r:id="rId26"/>
    <p:sldId id="41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  <a:srgbClr val="00B0F0"/>
    <a:srgbClr val="012D6A"/>
    <a:srgbClr val="01384A"/>
    <a:srgbClr val="C8743E"/>
    <a:srgbClr val="262626"/>
    <a:srgbClr val="115054"/>
    <a:srgbClr val="2C4462"/>
    <a:srgbClr val="327D9A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1D9D6-7EDA-4613-A433-009CB2559087}" v="56" dt="2024-02-20T09:29:52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6318" autoAdjust="0"/>
  </p:normalViewPr>
  <p:slideViewPr>
    <p:cSldViewPr snapToGrid="0" showGuides="1">
      <p:cViewPr varScale="1">
        <p:scale>
          <a:sx n="113" d="100"/>
          <a:sy n="113" d="100"/>
        </p:scale>
        <p:origin x="300" y="96"/>
      </p:cViewPr>
      <p:guideLst>
        <p:guide orient="horz" pos="73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ongmin Ko" userId="ffd94f0f062faf7c" providerId="LiveId" clId="{0C51D9D6-7EDA-4613-A433-009CB2559087}"/>
    <pc:docChg chg="undo custSel addSld delSld modSld">
      <pc:chgData name="yeongmin Ko" userId="ffd94f0f062faf7c" providerId="LiveId" clId="{0C51D9D6-7EDA-4613-A433-009CB2559087}" dt="2024-02-20T09:35:10.222" v="512" actId="1076"/>
      <pc:docMkLst>
        <pc:docMk/>
      </pc:docMkLst>
      <pc:sldChg chg="addSp modSp">
        <pc:chgData name="yeongmin Ko" userId="ffd94f0f062faf7c" providerId="LiveId" clId="{0C51D9D6-7EDA-4613-A433-009CB2559087}" dt="2024-02-20T09:11:59.684" v="138"/>
        <pc:sldMkLst>
          <pc:docMk/>
          <pc:sldMk cId="619579176" sldId="402"/>
        </pc:sldMkLst>
        <pc:spChg chg="add mod">
          <ac:chgData name="yeongmin Ko" userId="ffd94f0f062faf7c" providerId="LiveId" clId="{0C51D9D6-7EDA-4613-A433-009CB2559087}" dt="2024-02-20T09:11:59.684" v="138"/>
          <ac:spMkLst>
            <pc:docMk/>
            <pc:sldMk cId="619579176" sldId="402"/>
            <ac:spMk id="2" creationId="{07204CCE-D6E4-DEE2-0A70-887E9E32EEE5}"/>
          </ac:spMkLst>
        </pc:spChg>
      </pc:sldChg>
      <pc:sldChg chg="addSp delSp modSp mod">
        <pc:chgData name="yeongmin Ko" userId="ffd94f0f062faf7c" providerId="LiveId" clId="{0C51D9D6-7EDA-4613-A433-009CB2559087}" dt="2024-02-20T09:33:12.976" v="486" actId="113"/>
        <pc:sldMkLst>
          <pc:docMk/>
          <pc:sldMk cId="1819858151" sldId="413"/>
        </pc:sldMkLst>
        <pc:spChg chg="add del mod">
          <ac:chgData name="yeongmin Ko" userId="ffd94f0f062faf7c" providerId="LiveId" clId="{0C51D9D6-7EDA-4613-A433-009CB2559087}" dt="2024-02-20T09:29:37.974" v="417" actId="478"/>
          <ac:spMkLst>
            <pc:docMk/>
            <pc:sldMk cId="1819858151" sldId="413"/>
            <ac:spMk id="2" creationId="{A9E95C4C-1628-27CA-477B-47F413A91691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3" creationId="{CB58A0DC-EED3-B490-75CC-66B889698761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4" creationId="{79787DD4-0AC6-9FFC-3844-9680E4A86516}"/>
          </ac:spMkLst>
        </pc:spChg>
        <pc:spChg chg="del mod">
          <ac:chgData name="yeongmin Ko" userId="ffd94f0f062faf7c" providerId="LiveId" clId="{0C51D9D6-7EDA-4613-A433-009CB2559087}" dt="2024-02-20T09:29:54.988" v="433" actId="478"/>
          <ac:spMkLst>
            <pc:docMk/>
            <pc:sldMk cId="1819858151" sldId="413"/>
            <ac:spMk id="6" creationId="{BEEC22D2-18A7-4C35-97A2-65389FC5F528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7" creationId="{3F4CCD06-2A6E-C00E-933D-266798A9D8F5}"/>
          </ac:spMkLst>
        </pc:spChg>
        <pc:spChg chg="del mod">
          <ac:chgData name="yeongmin Ko" userId="ffd94f0f062faf7c" providerId="LiveId" clId="{0C51D9D6-7EDA-4613-A433-009CB2559087}" dt="2024-02-20T09:29:54.080" v="432" actId="478"/>
          <ac:spMkLst>
            <pc:docMk/>
            <pc:sldMk cId="1819858151" sldId="413"/>
            <ac:spMk id="9" creationId="{A8616D08-50CC-4615-B2EB-7019E848F1EB}"/>
          </ac:spMkLst>
        </pc:spChg>
        <pc:spChg chg="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10" creationId="{2443EC53-CFDC-4C46-AC53-3C19BB6D3224}"/>
          </ac:spMkLst>
        </pc:spChg>
        <pc:spChg chg="del mod">
          <ac:chgData name="yeongmin Ko" userId="ffd94f0f062faf7c" providerId="LiveId" clId="{0C51D9D6-7EDA-4613-A433-009CB2559087}" dt="2024-02-20T09:28:46.395" v="401" actId="478"/>
          <ac:spMkLst>
            <pc:docMk/>
            <pc:sldMk cId="1819858151" sldId="413"/>
            <ac:spMk id="11" creationId="{E65CD4E8-8505-44E0-97C5-3401AA1AEF0F}"/>
          </ac:spMkLst>
        </pc:spChg>
        <pc:spChg chg="del">
          <ac:chgData name="yeongmin Ko" userId="ffd94f0f062faf7c" providerId="LiveId" clId="{0C51D9D6-7EDA-4613-A433-009CB2559087}" dt="2024-02-20T09:27:00.632" v="305" actId="478"/>
          <ac:spMkLst>
            <pc:docMk/>
            <pc:sldMk cId="1819858151" sldId="413"/>
            <ac:spMk id="12" creationId="{EEF4AB19-11A6-4BFA-893E-4DFD6FCCC204}"/>
          </ac:spMkLst>
        </pc:spChg>
        <pc:spChg chg="del">
          <ac:chgData name="yeongmin Ko" userId="ffd94f0f062faf7c" providerId="LiveId" clId="{0C51D9D6-7EDA-4613-A433-009CB2559087}" dt="2024-02-20T09:26:59.993" v="304" actId="478"/>
          <ac:spMkLst>
            <pc:docMk/>
            <pc:sldMk cId="1819858151" sldId="413"/>
            <ac:spMk id="13" creationId="{F2A91639-9DCB-4CD1-872B-EB744925FA41}"/>
          </ac:spMkLst>
        </pc:spChg>
        <pc:spChg chg="add del">
          <ac:chgData name="yeongmin Ko" userId="ffd94f0f062faf7c" providerId="LiveId" clId="{0C51D9D6-7EDA-4613-A433-009CB2559087}" dt="2024-02-20T09:29:47.343" v="427" actId="22"/>
          <ac:spMkLst>
            <pc:docMk/>
            <pc:sldMk cId="1819858151" sldId="413"/>
            <ac:spMk id="17" creationId="{14A8057C-E649-F758-E124-83179E8F2EAF}"/>
          </ac:spMkLst>
        </pc:spChg>
        <pc:graphicFrameChg chg="add mod modGraphic">
          <ac:chgData name="yeongmin Ko" userId="ffd94f0f062faf7c" providerId="LiveId" clId="{0C51D9D6-7EDA-4613-A433-009CB2559087}" dt="2024-02-20T09:33:12.976" v="486" actId="113"/>
          <ac:graphicFrameMkLst>
            <pc:docMk/>
            <pc:sldMk cId="1819858151" sldId="413"/>
            <ac:graphicFrameMk id="15" creationId="{8BA1A4E4-77E2-42D3-4DE8-7F9E33EFA2DF}"/>
          </ac:graphicFrameMkLst>
        </pc:graphicFrameChg>
        <pc:picChg chg="del">
          <ac:chgData name="yeongmin Ko" userId="ffd94f0f062faf7c" providerId="LiveId" clId="{0C51D9D6-7EDA-4613-A433-009CB2559087}" dt="2024-02-20T09:26:59.206" v="303" actId="478"/>
          <ac:picMkLst>
            <pc:docMk/>
            <pc:sldMk cId="1819858151" sldId="413"/>
            <ac:picMk id="5" creationId="{3EC89BB3-6346-4E6D-87DB-1CABB05385AE}"/>
          </ac:picMkLst>
        </pc:picChg>
        <pc:picChg chg="del">
          <ac:chgData name="yeongmin Ko" userId="ffd94f0f062faf7c" providerId="LiveId" clId="{0C51D9D6-7EDA-4613-A433-009CB2559087}" dt="2024-02-20T09:26:59.206" v="303" actId="478"/>
          <ac:picMkLst>
            <pc:docMk/>
            <pc:sldMk cId="1819858151" sldId="413"/>
            <ac:picMk id="8" creationId="{5D07CED5-7EAD-4A2F-9836-ECCE4A3D372C}"/>
          </ac:picMkLst>
        </pc:picChg>
      </pc:sldChg>
      <pc:sldChg chg="addSp delSp modSp mod">
        <pc:chgData name="yeongmin Ko" userId="ffd94f0f062faf7c" providerId="LiveId" clId="{0C51D9D6-7EDA-4613-A433-009CB2559087}" dt="2024-02-20T09:35:10.222" v="512" actId="1076"/>
        <pc:sldMkLst>
          <pc:docMk/>
          <pc:sldMk cId="3342041572" sldId="414"/>
        </pc:sldMkLst>
        <pc:graphicFrameChg chg="mod modGraphic">
          <ac:chgData name="yeongmin Ko" userId="ffd94f0f062faf7c" providerId="LiveId" clId="{0C51D9D6-7EDA-4613-A433-009CB2559087}" dt="2024-02-20T09:35:04.761" v="509" actId="14734"/>
          <ac:graphicFrameMkLst>
            <pc:docMk/>
            <pc:sldMk cId="3342041572" sldId="414"/>
            <ac:graphicFrameMk id="2" creationId="{CAB3EA08-B7CF-4258-BA18-C560F23EB60E}"/>
          </ac:graphicFrameMkLst>
        </pc:graphicFrameChg>
        <pc:picChg chg="add mod">
          <ac:chgData name="yeongmin Ko" userId="ffd94f0f062faf7c" providerId="LiveId" clId="{0C51D9D6-7EDA-4613-A433-009CB2559087}" dt="2024-02-20T09:23:34.231" v="279"/>
          <ac:picMkLst>
            <pc:docMk/>
            <pc:sldMk cId="3342041572" sldId="414"/>
            <ac:picMk id="3" creationId="{9D83F035-599C-0CC3-63CD-450660139054}"/>
          </ac:picMkLst>
        </pc:picChg>
        <pc:picChg chg="add del mod">
          <ac:chgData name="yeongmin Ko" userId="ffd94f0f062faf7c" providerId="LiveId" clId="{0C51D9D6-7EDA-4613-A433-009CB2559087}" dt="2024-02-20T09:35:06.841" v="510" actId="1076"/>
          <ac:picMkLst>
            <pc:docMk/>
            <pc:sldMk cId="3342041572" sldId="414"/>
            <ac:picMk id="5" creationId="{14A72229-694A-48D0-8A07-9DCC8A490B96}"/>
          </ac:picMkLst>
        </pc:picChg>
        <pc:picChg chg="add del mod">
          <ac:chgData name="yeongmin Ko" userId="ffd94f0f062faf7c" providerId="LiveId" clId="{0C51D9D6-7EDA-4613-A433-009CB2559087}" dt="2024-02-20T09:35:08.294" v="511" actId="1076"/>
          <ac:picMkLst>
            <pc:docMk/>
            <pc:sldMk cId="3342041572" sldId="414"/>
            <ac:picMk id="6" creationId="{FC2D2360-EE01-47F9-9C27-1F3C2C50BA91}"/>
          </ac:picMkLst>
        </pc:picChg>
        <pc:picChg chg="add del mod">
          <ac:chgData name="yeongmin Ko" userId="ffd94f0f062faf7c" providerId="LiveId" clId="{0C51D9D6-7EDA-4613-A433-009CB2559087}" dt="2024-02-20T09:35:10.222" v="512" actId="1076"/>
          <ac:picMkLst>
            <pc:docMk/>
            <pc:sldMk cId="3342041572" sldId="414"/>
            <ac:picMk id="8" creationId="{35944437-F95B-4EAB-BAF0-71BCD8BD3F1C}"/>
          </ac:picMkLst>
        </pc:picChg>
      </pc:sldChg>
      <pc:sldChg chg="modSp mod">
        <pc:chgData name="yeongmin Ko" userId="ffd94f0f062faf7c" providerId="LiveId" clId="{0C51D9D6-7EDA-4613-A433-009CB2559087}" dt="2024-02-20T09:26:07.253" v="301"/>
        <pc:sldMkLst>
          <pc:docMk/>
          <pc:sldMk cId="525487278" sldId="418"/>
        </pc:sldMkLst>
        <pc:spChg chg="mod">
          <ac:chgData name="yeongmin Ko" userId="ffd94f0f062faf7c" providerId="LiveId" clId="{0C51D9D6-7EDA-4613-A433-009CB2559087}" dt="2024-02-20T09:26:07.253" v="301"/>
          <ac:spMkLst>
            <pc:docMk/>
            <pc:sldMk cId="525487278" sldId="418"/>
            <ac:spMk id="5" creationId="{77235FE0-97F0-424E-A716-60CBF4328C7F}"/>
          </ac:spMkLst>
        </pc:spChg>
      </pc:sldChg>
      <pc:sldChg chg="modSp del mod">
        <pc:chgData name="yeongmin Ko" userId="ffd94f0f062faf7c" providerId="LiveId" clId="{0C51D9D6-7EDA-4613-A433-009CB2559087}" dt="2024-02-20T09:33:34.535" v="487" actId="47"/>
        <pc:sldMkLst>
          <pc:docMk/>
          <pc:sldMk cId="1027784270" sldId="422"/>
        </pc:sldMkLst>
        <pc:spChg chg="mod">
          <ac:chgData name="yeongmin Ko" userId="ffd94f0f062faf7c" providerId="LiveId" clId="{0C51D9D6-7EDA-4613-A433-009CB2559087}" dt="2024-02-20T09:02:37.441" v="46" actId="20577"/>
          <ac:spMkLst>
            <pc:docMk/>
            <pc:sldMk cId="1027784270" sldId="422"/>
            <ac:spMk id="4" creationId="{C6883390-3E90-439B-B551-DAECA67FC3AC}"/>
          </ac:spMkLst>
        </pc:spChg>
      </pc:sldChg>
      <pc:sldChg chg="addSp delSp modSp add mod">
        <pc:chgData name="yeongmin Ko" userId="ffd94f0f062faf7c" providerId="LiveId" clId="{0C51D9D6-7EDA-4613-A433-009CB2559087}" dt="2024-02-20T09:18:48.273" v="188" actId="1076"/>
        <pc:sldMkLst>
          <pc:docMk/>
          <pc:sldMk cId="1626366341" sldId="426"/>
        </pc:sldMkLst>
        <pc:spChg chg="mod">
          <ac:chgData name="yeongmin Ko" userId="ffd94f0f062faf7c" providerId="LiveId" clId="{0C51D9D6-7EDA-4613-A433-009CB2559087}" dt="2024-02-20T09:04:10.750" v="70" actId="20577"/>
          <ac:spMkLst>
            <pc:docMk/>
            <pc:sldMk cId="1626366341" sldId="426"/>
            <ac:spMk id="4" creationId="{B1815428-5F2D-3C16-6E8F-4EA97E2F2DE6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7" creationId="{B5F67003-3889-2D69-56CA-5D4848E0AA1C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8" creationId="{1CDDF3E6-18DB-2487-A41C-45350ADB52EA}"/>
          </ac:spMkLst>
        </pc:spChg>
        <pc:spChg chg="add del mod">
          <ac:chgData name="yeongmin Ko" userId="ffd94f0f062faf7c" providerId="LiveId" clId="{0C51D9D6-7EDA-4613-A433-009CB2559087}" dt="2024-02-20T09:05:12.085" v="76" actId="478"/>
          <ac:spMkLst>
            <pc:docMk/>
            <pc:sldMk cId="1626366341" sldId="426"/>
            <ac:spMk id="9" creationId="{BA7C956E-C1C7-5CB7-17D6-F5D7CF7DD32A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10" creationId="{6AE027A3-8068-674F-BB5B-6BDC934AFB1C}"/>
          </ac:spMkLst>
        </pc:spChg>
        <pc:spChg chg="add del mod">
          <ac:chgData name="yeongmin Ko" userId="ffd94f0f062faf7c" providerId="LiveId" clId="{0C51D9D6-7EDA-4613-A433-009CB2559087}" dt="2024-02-20T09:10:40.409" v="114" actId="478"/>
          <ac:spMkLst>
            <pc:docMk/>
            <pc:sldMk cId="1626366341" sldId="426"/>
            <ac:spMk id="12" creationId="{00C6915B-3360-E77B-5903-B3309749DE23}"/>
          </ac:spMkLst>
        </pc:spChg>
        <pc:spChg chg="add mod">
          <ac:chgData name="yeongmin Ko" userId="ffd94f0f062faf7c" providerId="LiveId" clId="{0C51D9D6-7EDA-4613-A433-009CB2559087}" dt="2024-02-20T09:18:44.979" v="187" actId="1076"/>
          <ac:spMkLst>
            <pc:docMk/>
            <pc:sldMk cId="1626366341" sldId="426"/>
            <ac:spMk id="15" creationId="{5FBAA382-3687-79EA-7E5B-78604B929500}"/>
          </ac:spMkLst>
        </pc:spChg>
        <pc:spChg chg="add del">
          <ac:chgData name="yeongmin Ko" userId="ffd94f0f062faf7c" providerId="LiveId" clId="{0C51D9D6-7EDA-4613-A433-009CB2559087}" dt="2024-02-20T09:10:10.208" v="91" actId="478"/>
          <ac:spMkLst>
            <pc:docMk/>
            <pc:sldMk cId="1626366341" sldId="426"/>
            <ac:spMk id="17" creationId="{FC268B10-F219-36D1-D54F-56110B233F72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6" creationId="{C678A682-D93E-1FDB-AD4D-F487614F0AB9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7" creationId="{4BD0E0FF-C04B-7096-DC1C-3916E043DE6C}"/>
          </ac:spMkLst>
        </pc:spChg>
        <pc:spChg chg="add del">
          <ac:chgData name="yeongmin Ko" userId="ffd94f0f062faf7c" providerId="LiveId" clId="{0C51D9D6-7EDA-4613-A433-009CB2559087}" dt="2024-02-20T09:11:53.061" v="137" actId="478"/>
          <ac:spMkLst>
            <pc:docMk/>
            <pc:sldMk cId="1626366341" sldId="426"/>
            <ac:spMk id="28" creationId="{27ACDEE3-E999-CC6D-19DC-A5CEA62412D9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9" creationId="{D9666BED-AE12-0F96-7A6C-32DF8E85FA02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30" creationId="{7E9EA8BC-49A7-3DC7-7310-0AB38A6B408E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33" creationId="{10CA5D82-F1BF-F16F-7C90-ACBA2BE1DEE0}"/>
          </ac:spMkLst>
        </pc:spChg>
        <pc:picChg chg="del">
          <ac:chgData name="yeongmin Ko" userId="ffd94f0f062faf7c" providerId="LiveId" clId="{0C51D9D6-7EDA-4613-A433-009CB2559087}" dt="2024-02-20T09:04:12.247" v="71" actId="478"/>
          <ac:picMkLst>
            <pc:docMk/>
            <pc:sldMk cId="1626366341" sldId="426"/>
            <ac:picMk id="5" creationId="{B32AF632-0D5C-CA12-2F42-F20627F676C7}"/>
          </ac:picMkLst>
        </pc:picChg>
        <pc:picChg chg="add mod">
          <ac:chgData name="yeongmin Ko" userId="ffd94f0f062faf7c" providerId="LiveId" clId="{0C51D9D6-7EDA-4613-A433-009CB2559087}" dt="2024-02-20T09:18:48.273" v="188" actId="1076"/>
          <ac:picMkLst>
            <pc:docMk/>
            <pc:sldMk cId="1626366341" sldId="426"/>
            <ac:picMk id="11" creationId="{97695EDA-FCC4-B8D8-3B27-BD5BC84B941A}"/>
          </ac:picMkLst>
        </pc:pic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2" creationId="{2184C55A-0B78-45DF-5F63-1F219FDE2BE8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3" creationId="{D7373971-F983-3FC2-29EB-2C055554C4D9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6" creationId="{4E5E4B65-D3AA-BF92-5C9C-E26205E6363E}"/>
          </ac:cxnSpMkLst>
        </pc:cxnChg>
        <pc:cxnChg chg="add del mod">
          <ac:chgData name="yeongmin Ko" userId="ffd94f0f062faf7c" providerId="LiveId" clId="{0C51D9D6-7EDA-4613-A433-009CB2559087}" dt="2024-02-20T09:10:41.128" v="115" actId="478"/>
          <ac:cxnSpMkLst>
            <pc:docMk/>
            <pc:sldMk cId="1626366341" sldId="426"/>
            <ac:cxnSpMk id="13" creationId="{8F741015-3BDB-3568-9A6C-C04F47C63901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14" creationId="{10958E4B-60DF-1F27-BBF7-A3DC653D72C6}"/>
          </ac:cxnSpMkLst>
        </pc:cxnChg>
      </pc:sldChg>
      <pc:sldChg chg="new del">
        <pc:chgData name="yeongmin Ko" userId="ffd94f0f062faf7c" providerId="LiveId" clId="{0C51D9D6-7EDA-4613-A433-009CB2559087}" dt="2024-02-20T09:04:36.027" v="73" actId="680"/>
        <pc:sldMkLst>
          <pc:docMk/>
          <pc:sldMk cId="613122622" sldId="427"/>
        </pc:sldMkLst>
      </pc:sldChg>
      <pc:sldChg chg="addSp modSp new del">
        <pc:chgData name="yeongmin Ko" userId="ffd94f0f062faf7c" providerId="LiveId" clId="{0C51D9D6-7EDA-4613-A433-009CB2559087}" dt="2024-02-20T09:23:41.481" v="293" actId="680"/>
        <pc:sldMkLst>
          <pc:docMk/>
          <pc:sldMk cId="3170772164" sldId="427"/>
        </pc:sldMkLst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3" creationId="{D4CBA8E3-0C8C-5BF7-8B4E-9181B5CE5C30}"/>
          </ac:picMkLst>
        </pc:picChg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4" creationId="{FC522EAE-ADBF-8869-EDED-FE620A0F6E6E}"/>
          </ac:picMkLst>
        </pc:picChg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5" creationId="{C101F24A-612E-F9C7-5E0A-C7F8816F8B68}"/>
          </ac:picMkLst>
        </pc:picChg>
      </pc:sldChg>
      <pc:sldChg chg="add">
        <pc:chgData name="yeongmin Ko" userId="ffd94f0f062faf7c" providerId="LiveId" clId="{0C51D9D6-7EDA-4613-A433-009CB2559087}" dt="2024-02-20T09:26:56.225" v="302"/>
        <pc:sldMkLst>
          <pc:docMk/>
          <pc:sldMk cId="3837102389" sldId="4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/>
              <a:t>모든 것은 연결할 수 있다라는 기술적 관점이 사물인터넷임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애플 </a:t>
            </a:r>
            <a:r>
              <a:rPr lang="en-US" altLang="ko-KR"/>
              <a:t>, </a:t>
            </a:r>
            <a:r>
              <a:rPr lang="ko-KR" altLang="en-US"/>
              <a:t>갤럭시 제품 얼마나 갖고 있냐</a:t>
            </a:r>
            <a:r>
              <a:rPr lang="en-US" altLang="ko-KR"/>
              <a:t>?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공부 시작하면서 애플 갤럭시 다써봄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지금은 워치</a:t>
            </a:r>
            <a:r>
              <a:rPr lang="en-US" altLang="ko-KR"/>
              <a:t>, </a:t>
            </a:r>
            <a:r>
              <a:rPr lang="ko-KR" altLang="en-US"/>
              <a:t>폰</a:t>
            </a:r>
            <a:r>
              <a:rPr lang="en-US" altLang="ko-KR"/>
              <a:t>, </a:t>
            </a:r>
            <a:r>
              <a:rPr lang="ko-KR" altLang="en-US"/>
              <a:t>이어폰</a:t>
            </a:r>
            <a:r>
              <a:rPr lang="en-US" altLang="ko-KR"/>
              <a:t> </a:t>
            </a:r>
            <a:r>
              <a:rPr lang="ko-KR" altLang="en-US"/>
              <a:t>등 나도 모르게 생태계가 구축되었고 함부로 넘어갈 수 가없음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이처럼 전자기기들을 개별로 두지 않고 연결되게 함으로써 강력한 힘을 발휘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1CFDD-B3C4-4358-8AC9-79957E1621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3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/>
              <a:t>모든 것은 연결할 수 있다라는 기술적 관점이 사물인터넷임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애플 </a:t>
            </a:r>
            <a:r>
              <a:rPr lang="en-US" altLang="ko-KR"/>
              <a:t>, </a:t>
            </a:r>
            <a:r>
              <a:rPr lang="ko-KR" altLang="en-US"/>
              <a:t>갤럭시 제품 얼마나 갖고 있냐</a:t>
            </a:r>
            <a:r>
              <a:rPr lang="en-US" altLang="ko-KR"/>
              <a:t>?</a:t>
            </a:r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공부 시작하면서 애플 갤럭시 다써봄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지금은 워치</a:t>
            </a:r>
            <a:r>
              <a:rPr lang="en-US" altLang="ko-KR"/>
              <a:t>, </a:t>
            </a:r>
            <a:r>
              <a:rPr lang="ko-KR" altLang="en-US"/>
              <a:t>폰</a:t>
            </a:r>
            <a:r>
              <a:rPr lang="en-US" altLang="ko-KR"/>
              <a:t>, </a:t>
            </a:r>
            <a:r>
              <a:rPr lang="ko-KR" altLang="en-US"/>
              <a:t>이어폰</a:t>
            </a:r>
            <a:r>
              <a:rPr lang="en-US" altLang="ko-KR"/>
              <a:t> </a:t>
            </a:r>
            <a:r>
              <a:rPr lang="ko-KR" altLang="en-US"/>
              <a:t>등 나도 모르게 생태계가 구축되었고 함부로 넘어갈 수 가없음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이처럼 전자기기들을 개별로 두지 않고 연결되게 함으로써 강력한 힘을 발휘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1CFDD-B3C4-4358-8AC9-79957E1621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6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0E6F34-DD57-F70B-AD4D-058AFEA5CC6F}"/>
              </a:ext>
            </a:extLst>
          </p:cNvPr>
          <p:cNvSpPr/>
          <p:nvPr userDrawn="1"/>
        </p:nvSpPr>
        <p:spPr>
          <a:xfrm>
            <a:off x="0" y="6134668"/>
            <a:ext cx="12192000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spc="-15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en-US" altLang="ko-KR"/>
              <a:t>Purpose of machine learning models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6C8F0-A05E-4773-AE9A-95B262F3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DE1D2-2B82-4903-B322-73FCBEC1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9B672-C104-4175-8C0C-A00BBB6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2E173-DD6A-49F8-A75B-62109E360A18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FB6E13-B084-48A2-97AD-B7331A45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2D757-8811-4248-BBC5-CA19C24CA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315B6-D880-4166-83AE-5B66527100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1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nema4dr12.tistory.com/456" TargetMode="External"/><Relationship Id="rId2" Type="http://schemas.openxmlformats.org/officeDocument/2006/relationships/hyperlink" Target="https://namu.wiki/w/%EC%9D%B8%EA%B3%B5%EC%A7%80%EB%8A%A5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inema4dr12.tistory.com/456" TargetMode="External"/><Relationship Id="rId2" Type="http://schemas.openxmlformats.org/officeDocument/2006/relationships/hyperlink" Target="https://namu.wiki/w/%EC%9D%B8%EA%B3%B5%EC%A7%80%EB%8A%A5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http://www.aads.co.kr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www.youtube.com/watch?v=rbwHyiD_dj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m.dongascience.com/news.php?idx=6270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hyperlink" Target="https://www.youtube.com/watch?v=Ie0htyCWII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youtube.com/watch?v=bHvmEVNyCa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hyperlink" Target="https://www.youtube.com/watch?v=rbwHyiD_dj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www.youtube.com/watch?v=rbwHyiD_dj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youtube.com/watch?v=SxeYvrOBi3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>
            <a:cxnSpLocks/>
          </p:cNvCxnSpPr>
          <p:nvPr/>
        </p:nvCxnSpPr>
        <p:spPr>
          <a:xfrm>
            <a:off x="800100" y="490555"/>
            <a:ext cx="10403436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00100" y="725848"/>
            <a:ext cx="1065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 기초와 활용</a:t>
            </a:r>
            <a:endParaRPr lang="ko-KR" altLang="en-US" sz="32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4DBDD0-DDAA-4CE9-A395-1836BE521E61}"/>
              </a:ext>
            </a:extLst>
          </p:cNvPr>
          <p:cNvSpPr txBox="1"/>
          <p:nvPr/>
        </p:nvSpPr>
        <p:spPr>
          <a:xfrm>
            <a:off x="2481574" y="2690336"/>
            <a:ext cx="7288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앞으로 세상은 어떻게 변할 것인가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?</a:t>
            </a:r>
          </a:p>
          <a:p>
            <a:pPr marL="514350" indent="-514350">
              <a:buAutoNum type="arabicPeriod"/>
            </a:pPr>
            <a:endParaRPr lang="en-US" altLang="ko-KR" sz="3000" spc="-15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인공지능은 어떻게 활용될 것인가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?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데이터에 무슨 의미가 있지 않을까</a:t>
            </a:r>
            <a:r>
              <a:rPr lang="en-US" altLang="ko-KR" sz="2800"/>
              <a:t>?</a:t>
            </a:r>
            <a:endParaRPr lang="ko-KR" altLang="en-US" sz="28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657496F-49E1-4BC5-A449-B76A46829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54" y="4267162"/>
            <a:ext cx="2977768" cy="167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버려지던 일회용기저귀, 포스트잇 접착제로 변신해 아빠·엄마 사무실로 : 동아사이언스">
            <a:extLst>
              <a:ext uri="{FF2B5EF4-FFF2-40B4-BE49-F238E27FC236}">
                <a16:creationId xmlns:a16="http://schemas.microsoft.com/office/drawing/2014/main" id="{51A81F16-A542-481E-9C5F-A0B6DA0B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8" y="1704890"/>
            <a:ext cx="1785126" cy="12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니들이 국산맥주 맛을 알어~?” - 머니S">
            <a:extLst>
              <a:ext uri="{FF2B5EF4-FFF2-40B4-BE49-F238E27FC236}">
                <a16:creationId xmlns:a16="http://schemas.microsoft.com/office/drawing/2014/main" id="{918B038F-7651-42FD-A4AA-BFA87AB5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51" y="1518216"/>
            <a:ext cx="1429418" cy="15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36AA26-74B6-44F8-92A8-0C694902CF79}"/>
              </a:ext>
            </a:extLst>
          </p:cNvPr>
          <p:cNvSpPr txBox="1"/>
          <p:nvPr/>
        </p:nvSpPr>
        <p:spPr>
          <a:xfrm>
            <a:off x="2831470" y="1849344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/>
              <a:t>?</a:t>
            </a:r>
            <a:endParaRPr lang="ko-KR" altLang="en-US" sz="6000" b="1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657EA8A-260F-40AD-BB55-1DFE6CFFD481}"/>
              </a:ext>
            </a:extLst>
          </p:cNvPr>
          <p:cNvSpPr/>
          <p:nvPr/>
        </p:nvSpPr>
        <p:spPr>
          <a:xfrm rot="5400000">
            <a:off x="2751288" y="3524503"/>
            <a:ext cx="604500" cy="444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4DB3EBE-16E6-462A-881A-29A2B951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913" y="1022852"/>
            <a:ext cx="2971445" cy="2755992"/>
          </a:xfrm>
          <a:prstGeom prst="rect">
            <a:avLst/>
          </a:prstGeom>
        </p:spPr>
      </p:pic>
      <p:pic>
        <p:nvPicPr>
          <p:cNvPr id="29" name="Picture 6" descr="구글 독감 트렌드 분석 - Big Data, Big Insight :: 미니의 꿈꾸는 독서, 그리고 프로그래밍 이야기">
            <a:extLst>
              <a:ext uri="{FF2B5EF4-FFF2-40B4-BE49-F238E27FC236}">
                <a16:creationId xmlns:a16="http://schemas.microsoft.com/office/drawing/2014/main" id="{D1E0363C-FE9E-46E3-B090-78B8AB0F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12" y="3844281"/>
            <a:ext cx="4892815" cy="24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9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2507E28-193E-4ACD-868B-E147F91F0393}"/>
              </a:ext>
            </a:extLst>
          </p:cNvPr>
          <p:cNvSpPr txBox="1"/>
          <p:nvPr/>
        </p:nvSpPr>
        <p:spPr>
          <a:xfrm>
            <a:off x="2327749" y="2329621"/>
            <a:ext cx="769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“In God we trust. All others must bring data.” </a:t>
            </a:r>
          </a:p>
          <a:p>
            <a:r>
              <a:rPr lang="en-US" altLang="ko-KR" sz="24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– W. E. Deming</a:t>
            </a:r>
            <a:endParaRPr lang="ko-KR" altLang="en-US" sz="24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31052-3A95-41A9-B075-4D99320587AD}"/>
              </a:ext>
            </a:extLst>
          </p:cNvPr>
          <p:cNvSpPr txBox="1"/>
          <p:nvPr/>
        </p:nvSpPr>
        <p:spPr>
          <a:xfrm>
            <a:off x="1056715" y="3605050"/>
            <a:ext cx="10237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“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우린 신을 믿는다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.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신을 제외한 모든 것들은 데이터로 얘기하라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.”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0A3FD0-0950-4853-90F2-2B938604C9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데이터의 중요성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677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데이터에서 의미를 찾아내는 새로운 경쟁</a:t>
            </a:r>
            <a:endParaRPr lang="ko-KR" altLang="en-US" sz="2800" dirty="0"/>
          </a:p>
        </p:txBody>
      </p:sp>
      <p:pic>
        <p:nvPicPr>
          <p:cNvPr id="3074" name="Picture 2" descr="넷플릭스 - 무료 심벌 마크개 아이콘">
            <a:extLst>
              <a:ext uri="{FF2B5EF4-FFF2-40B4-BE49-F238E27FC236}">
                <a16:creationId xmlns:a16="http://schemas.microsoft.com/office/drawing/2014/main" id="{3FA0D17F-8396-4CD9-86C3-279F2EDF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3" y="914400"/>
            <a:ext cx="1921934" cy="192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CB8E15-172B-48E8-8903-AA0567B5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60" y="2737164"/>
            <a:ext cx="7400343" cy="2019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05156-8B1B-4005-B9C2-10036016648A}"/>
              </a:ext>
            </a:extLst>
          </p:cNvPr>
          <p:cNvSpPr txBox="1"/>
          <p:nvPr/>
        </p:nvSpPr>
        <p:spPr>
          <a:xfrm>
            <a:off x="1162598" y="5228143"/>
            <a:ext cx="986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/>
              <a:t>넷플릭스는 </a:t>
            </a:r>
            <a:r>
              <a:rPr lang="en-US" altLang="ko-KR"/>
              <a:t>2005</a:t>
            </a:r>
            <a:r>
              <a:rPr lang="ko-KR" altLang="en-US"/>
              <a:t>년</a:t>
            </a:r>
            <a:r>
              <a:rPr lang="en-US" altLang="ko-KR"/>
              <a:t> </a:t>
            </a:r>
            <a:r>
              <a:rPr lang="ko-KR" altLang="en-US"/>
              <a:t>약 </a:t>
            </a:r>
            <a:r>
              <a:rPr lang="en-US" altLang="ko-KR"/>
              <a:t>1.5</a:t>
            </a:r>
            <a:r>
              <a:rPr lang="ko-KR" altLang="en-US"/>
              <a:t>달러</a:t>
            </a:r>
            <a:r>
              <a:rPr lang="en-US" altLang="ko-KR"/>
              <a:t>(</a:t>
            </a:r>
            <a:r>
              <a:rPr lang="ko-KR" altLang="en-US"/>
              <a:t>약</a:t>
            </a:r>
            <a:r>
              <a:rPr lang="en-US" altLang="ko-KR"/>
              <a:t>2,000</a:t>
            </a:r>
            <a:r>
              <a:rPr lang="ko-KR" altLang="en-US"/>
              <a:t>원</a:t>
            </a:r>
            <a:r>
              <a:rPr lang="en-US" altLang="ko-KR"/>
              <a:t>)</a:t>
            </a:r>
            <a:r>
              <a:rPr lang="ko-KR" altLang="en-US"/>
              <a:t>에서 </a:t>
            </a:r>
            <a:r>
              <a:rPr lang="en-US" altLang="ko-KR"/>
              <a:t>2024</a:t>
            </a:r>
            <a:r>
              <a:rPr lang="ko-KR" altLang="en-US"/>
              <a:t>년 약 </a:t>
            </a:r>
            <a:r>
              <a:rPr lang="en-US" altLang="ko-KR"/>
              <a:t>600</a:t>
            </a:r>
            <a:r>
              <a:rPr lang="ko-KR" altLang="en-US"/>
              <a:t>달러</a:t>
            </a:r>
            <a:r>
              <a:rPr lang="en-US" altLang="ko-KR"/>
              <a:t>(</a:t>
            </a:r>
            <a:r>
              <a:rPr lang="ko-KR" altLang="en-US"/>
              <a:t>약 </a:t>
            </a:r>
            <a:r>
              <a:rPr lang="en-US" altLang="ko-KR"/>
              <a:t>780,000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으로 상승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데이터로부터 소비자의 선호도를 찾아냄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6F25E5-F068-488D-A3DB-3E42542FF7CE}"/>
              </a:ext>
            </a:extLst>
          </p:cNvPr>
          <p:cNvSpPr/>
          <p:nvPr/>
        </p:nvSpPr>
        <p:spPr>
          <a:xfrm>
            <a:off x="3564467" y="4343400"/>
            <a:ext cx="186266" cy="1947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7711B0-776B-4E42-90A0-B1EF6A3EF479}"/>
              </a:ext>
            </a:extLst>
          </p:cNvPr>
          <p:cNvSpPr/>
          <p:nvPr/>
        </p:nvSpPr>
        <p:spPr>
          <a:xfrm>
            <a:off x="9211734" y="3208561"/>
            <a:ext cx="186266" cy="19473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0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데이터에서 의미를 찾아내는 새로운 경쟁</a:t>
            </a:r>
            <a:endParaRPr lang="ko-KR" altLang="en-US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A4F53D8-FDED-4203-9791-174033C1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56" y="1934427"/>
            <a:ext cx="3461773" cy="248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0B021-27F7-4D33-9352-1335A843B4EA}"/>
              </a:ext>
            </a:extLst>
          </p:cNvPr>
          <p:cNvSpPr txBox="1"/>
          <p:nvPr/>
        </p:nvSpPr>
        <p:spPr>
          <a:xfrm>
            <a:off x="1595526" y="2296434"/>
            <a:ext cx="24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네이버의 </a:t>
            </a:r>
            <a:r>
              <a:rPr lang="en-US" altLang="ko-KR" b="1"/>
              <a:t>“</a:t>
            </a:r>
            <a:r>
              <a:rPr lang="ko-KR" altLang="en-US" b="1"/>
              <a:t>서치 </a:t>
            </a:r>
            <a:r>
              <a:rPr lang="en-US" altLang="ko-KR" b="1"/>
              <a:t>GPT”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9187C-70A9-453A-91AD-9DB29215C6E5}"/>
              </a:ext>
            </a:extLst>
          </p:cNvPr>
          <p:cNvSpPr txBox="1"/>
          <p:nvPr/>
        </p:nvSpPr>
        <p:spPr>
          <a:xfrm>
            <a:off x="8528131" y="2296434"/>
            <a:ext cx="26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카카오의 </a:t>
            </a:r>
            <a:r>
              <a:rPr lang="en-US" altLang="ko-KR" b="1"/>
              <a:t>“</a:t>
            </a:r>
            <a:r>
              <a:rPr lang="ko-KR" altLang="en-US" b="1"/>
              <a:t>코</a:t>
            </a:r>
            <a:r>
              <a:rPr lang="en-US" altLang="ko-KR" b="1"/>
              <a:t>(Ko)-GPT”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9A2DB-D3F2-4979-B811-D3FE7BA88BA7}"/>
              </a:ext>
            </a:extLst>
          </p:cNvPr>
          <p:cNvSpPr txBox="1"/>
          <p:nvPr/>
        </p:nvSpPr>
        <p:spPr>
          <a:xfrm>
            <a:off x="1162598" y="4068117"/>
            <a:ext cx="293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- </a:t>
            </a:r>
            <a:r>
              <a:rPr lang="ko-KR" altLang="en-US" sz="1400" b="1"/>
              <a:t>블로그</a:t>
            </a:r>
            <a:r>
              <a:rPr lang="en-US" altLang="ko-KR" sz="1400" b="1"/>
              <a:t>, </a:t>
            </a:r>
            <a:r>
              <a:rPr lang="ko-KR" altLang="en-US" sz="1400" b="1"/>
              <a:t>통합검색</a:t>
            </a:r>
            <a:r>
              <a:rPr lang="en-US" altLang="ko-KR" sz="1400" b="1"/>
              <a:t>, </a:t>
            </a:r>
            <a:r>
              <a:rPr lang="ko-KR" altLang="en-US" sz="1400" b="1"/>
              <a:t>지식인 데이터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ADD8A-62C1-4377-B9E5-71B0B40776F3}"/>
              </a:ext>
            </a:extLst>
          </p:cNvPr>
          <p:cNvSpPr txBox="1"/>
          <p:nvPr/>
        </p:nvSpPr>
        <p:spPr>
          <a:xfrm>
            <a:off x="8779802" y="406811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- </a:t>
            </a:r>
            <a:r>
              <a:rPr lang="ko-KR" altLang="en-US" sz="1400" b="1"/>
              <a:t>카카오톡 채팅 내용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31D77B-7FAB-49AF-BE8C-F7C435230646}"/>
              </a:ext>
            </a:extLst>
          </p:cNvPr>
          <p:cNvSpPr txBox="1"/>
          <p:nvPr/>
        </p:nvSpPr>
        <p:spPr>
          <a:xfrm>
            <a:off x="1162598" y="3595912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- </a:t>
            </a:r>
            <a:r>
              <a:rPr lang="ko-KR" altLang="en-US" sz="1400" b="1"/>
              <a:t>한국어 데이터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6C737-07B3-4E7C-9ABB-AFC68EC20003}"/>
              </a:ext>
            </a:extLst>
          </p:cNvPr>
          <p:cNvSpPr txBox="1"/>
          <p:nvPr/>
        </p:nvSpPr>
        <p:spPr>
          <a:xfrm>
            <a:off x="8779802" y="3595911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- </a:t>
            </a:r>
            <a:r>
              <a:rPr lang="ko-KR" altLang="en-US" sz="1400" b="1"/>
              <a:t>한국어 데이터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019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7831052-3A95-41A9-B075-4D99320587AD}"/>
              </a:ext>
            </a:extLst>
          </p:cNvPr>
          <p:cNvSpPr txBox="1"/>
          <p:nvPr/>
        </p:nvSpPr>
        <p:spPr>
          <a:xfrm>
            <a:off x="1976157" y="3152001"/>
            <a:ext cx="8239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모든 것에서 데이터를 받아 학습하여 연결하는 세상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27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어떻게 더 잘 찾아낼 수 있을까</a:t>
            </a:r>
            <a:r>
              <a:rPr lang="en-US" altLang="ko-KR" sz="2800"/>
              <a:t>?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4367E-AFB8-4B0D-B05E-6E0095EFA22F}"/>
              </a:ext>
            </a:extLst>
          </p:cNvPr>
          <p:cNvSpPr txBox="1"/>
          <p:nvPr/>
        </p:nvSpPr>
        <p:spPr>
          <a:xfrm>
            <a:off x="2230157" y="3020850"/>
            <a:ext cx="7731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스스로 데이터를 학습해서 찾게 하자 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-&gt;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54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인공지능</a:t>
            </a:r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A9C53E-4F5F-48AC-B04A-A6783DAD3B0E}"/>
              </a:ext>
            </a:extLst>
          </p:cNvPr>
          <p:cNvGrpSpPr/>
          <p:nvPr/>
        </p:nvGrpSpPr>
        <p:grpSpPr>
          <a:xfrm>
            <a:off x="5245100" y="2207711"/>
            <a:ext cx="5982611" cy="3280779"/>
            <a:chOff x="4495800" y="2207711"/>
            <a:chExt cx="5982611" cy="32807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347868-8B8F-4F7F-A066-D6A78AC545D0}"/>
                </a:ext>
              </a:extLst>
            </p:cNvPr>
            <p:cNvSpPr/>
            <p:nvPr/>
          </p:nvSpPr>
          <p:spPr>
            <a:xfrm>
              <a:off x="4495800" y="2207711"/>
              <a:ext cx="5982611" cy="3280779"/>
            </a:xfrm>
            <a:prstGeom prst="rect">
              <a:avLst/>
            </a:prstGeom>
            <a:solidFill>
              <a:srgbClr val="DEEBF7">
                <a:alpha val="36863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b="1">
                  <a:solidFill>
                    <a:srgbClr val="FF0000"/>
                  </a:solidFill>
                </a:rPr>
                <a:t>기계학습</a:t>
              </a:r>
              <a:endParaRPr lang="en-US" altLang="ko-KR" b="1">
                <a:solidFill>
                  <a:srgbClr val="FF0000"/>
                </a:solidFill>
              </a:endParaRPr>
            </a:p>
            <a:p>
              <a:pPr algn="ctr"/>
              <a:endParaRPr lang="ko-KR" alt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FB47B10-5A13-4082-933D-4B5A2B748438}"/>
                </a:ext>
              </a:extLst>
            </p:cNvPr>
            <p:cNvGrpSpPr/>
            <p:nvPr/>
          </p:nvGrpSpPr>
          <p:grpSpPr>
            <a:xfrm>
              <a:off x="4883516" y="2979653"/>
              <a:ext cx="5207178" cy="2193908"/>
              <a:chOff x="5964513" y="2979653"/>
              <a:chExt cx="4106765" cy="219390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BDB67A4-C7D0-4909-B26D-652CCCC54375}"/>
                  </a:ext>
                </a:extLst>
              </p:cNvPr>
              <p:cNvSpPr/>
              <p:nvPr/>
            </p:nvSpPr>
            <p:spPr>
              <a:xfrm>
                <a:off x="7274833" y="2979653"/>
                <a:ext cx="1486124" cy="873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 anchorCtr="0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지도학습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0E73F16-C93E-4F46-8CF0-F442B11087ED}"/>
                  </a:ext>
                </a:extLst>
              </p:cNvPr>
              <p:cNvSpPr/>
              <p:nvPr/>
            </p:nvSpPr>
            <p:spPr>
              <a:xfrm>
                <a:off x="5964513" y="4299678"/>
                <a:ext cx="1486124" cy="873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 anchorCtr="0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비지도학습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F6E0BE1-83A3-4424-BCAF-5226D40E7209}"/>
                  </a:ext>
                </a:extLst>
              </p:cNvPr>
              <p:cNvSpPr/>
              <p:nvPr/>
            </p:nvSpPr>
            <p:spPr>
              <a:xfrm>
                <a:off x="8585154" y="4299678"/>
                <a:ext cx="1486124" cy="8738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b" anchorCtr="0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강화학습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B23833A-F356-4C50-AC69-2E5837466CC6}"/>
                  </a:ext>
                </a:extLst>
              </p:cNvPr>
              <p:cNvSpPr/>
              <p:nvPr/>
            </p:nvSpPr>
            <p:spPr>
              <a:xfrm>
                <a:off x="6874000" y="3626106"/>
                <a:ext cx="2287791" cy="134528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</a:rPr>
                  <a:t>심층신경망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3" name="구부러진 연결선 14">
            <a:extLst>
              <a:ext uri="{FF2B5EF4-FFF2-40B4-BE49-F238E27FC236}">
                <a16:creationId xmlns:a16="http://schemas.microsoft.com/office/drawing/2014/main" id="{F7F031D2-759F-4BF6-BA44-07690510A9B0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2929468" y="2161522"/>
            <a:ext cx="2492427" cy="1591844"/>
          </a:xfrm>
          <a:prstGeom prst="curved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22">
            <a:extLst>
              <a:ext uri="{FF2B5EF4-FFF2-40B4-BE49-F238E27FC236}">
                <a16:creationId xmlns:a16="http://schemas.microsoft.com/office/drawing/2014/main" id="{39B5D570-926D-4E2B-A3A5-883E1D0DE728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>
            <a:off x="2929468" y="3004811"/>
            <a:ext cx="2492427" cy="748555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25">
            <a:extLst>
              <a:ext uri="{FF2B5EF4-FFF2-40B4-BE49-F238E27FC236}">
                <a16:creationId xmlns:a16="http://schemas.microsoft.com/office/drawing/2014/main" id="{FCB2C72F-C73D-4325-832A-E71EB0690861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2929468" y="3753366"/>
            <a:ext cx="2492427" cy="94734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32">
            <a:extLst>
              <a:ext uri="{FF2B5EF4-FFF2-40B4-BE49-F238E27FC236}">
                <a16:creationId xmlns:a16="http://schemas.microsoft.com/office/drawing/2014/main" id="{132A5321-1089-47F9-A2F9-BB6220652C0E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 flipV="1">
            <a:off x="2929468" y="3753366"/>
            <a:ext cx="2492427" cy="938023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33">
            <a:extLst>
              <a:ext uri="{FF2B5EF4-FFF2-40B4-BE49-F238E27FC236}">
                <a16:creationId xmlns:a16="http://schemas.microsoft.com/office/drawing/2014/main" id="{BF9C5695-2CF4-43EA-9A70-079F99AF4C16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2929468" y="3753366"/>
            <a:ext cx="2492427" cy="1781313"/>
          </a:xfrm>
          <a:prstGeom prst="curvedConnector3">
            <a:avLst>
              <a:gd name="adj1" fmla="val 50000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40A7DB-B47A-4525-8616-1ABBAF9C0007}"/>
              </a:ext>
            </a:extLst>
          </p:cNvPr>
          <p:cNvSpPr/>
          <p:nvPr/>
        </p:nvSpPr>
        <p:spPr>
          <a:xfrm>
            <a:off x="609600" y="880533"/>
            <a:ext cx="10998200" cy="537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인공지능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(Artificial Intelligence)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9943E6-0AD8-4AAF-949D-37825BE41421}"/>
              </a:ext>
            </a:extLst>
          </p:cNvPr>
          <p:cNvGrpSpPr/>
          <p:nvPr/>
        </p:nvGrpSpPr>
        <p:grpSpPr>
          <a:xfrm>
            <a:off x="1059526" y="1829828"/>
            <a:ext cx="1869942" cy="4036545"/>
            <a:chOff x="3660215" y="1829828"/>
            <a:chExt cx="2130985" cy="40365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F67A292-DA56-4248-AF94-E546961014C5}"/>
                </a:ext>
              </a:extLst>
            </p:cNvPr>
            <p:cNvSpPr/>
            <p:nvPr/>
          </p:nvSpPr>
          <p:spPr>
            <a:xfrm>
              <a:off x="3660215" y="1829828"/>
              <a:ext cx="2130985" cy="6633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solidFill>
                    <a:schemeClr val="tx1"/>
                  </a:solidFill>
                </a:rPr>
                <a:t>기호주의자</a:t>
              </a:r>
              <a:br>
                <a:rPr lang="ko-KR" altLang="en-US">
                  <a:solidFill>
                    <a:schemeClr val="tx1"/>
                  </a:solidFill>
                </a:rPr>
              </a:br>
              <a:r>
                <a:rPr lang="en-US" altLang="ko-KR">
                  <a:solidFill>
                    <a:schemeClr val="tx1"/>
                  </a:solidFill>
                </a:rPr>
                <a:t>(Symbolist)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8321C5A-759C-47DD-95FA-6842B710CD36}"/>
                </a:ext>
              </a:extLst>
            </p:cNvPr>
            <p:cNvSpPr/>
            <p:nvPr/>
          </p:nvSpPr>
          <p:spPr>
            <a:xfrm>
              <a:off x="3660215" y="2673117"/>
              <a:ext cx="2130985" cy="6633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연결주의자</a:t>
              </a:r>
              <a:br>
                <a:rPr lang="ko-KR" altLang="en-US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(Connectionist)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13C3122-5AC0-486E-99BB-C5F5F133A6CA}"/>
                </a:ext>
              </a:extLst>
            </p:cNvPr>
            <p:cNvSpPr/>
            <p:nvPr/>
          </p:nvSpPr>
          <p:spPr>
            <a:xfrm>
              <a:off x="3660215" y="3516406"/>
              <a:ext cx="2130985" cy="6633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진화주의자</a:t>
              </a:r>
              <a:br>
                <a:rPr lang="ko-KR" altLang="en-US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(Evolutionist)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48FFD1-1E12-4559-BCD3-2454E2925021}"/>
                </a:ext>
              </a:extLst>
            </p:cNvPr>
            <p:cNvSpPr/>
            <p:nvPr/>
          </p:nvSpPr>
          <p:spPr>
            <a:xfrm>
              <a:off x="3660215" y="4359695"/>
              <a:ext cx="2130985" cy="6633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베이즈주의자</a:t>
              </a:r>
              <a:br>
                <a:rPr lang="ko-KR" altLang="en-US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(Bayesian)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AAF4A-6A47-40A1-9502-B8BD09527B33}"/>
                </a:ext>
              </a:extLst>
            </p:cNvPr>
            <p:cNvSpPr/>
            <p:nvPr/>
          </p:nvSpPr>
          <p:spPr>
            <a:xfrm>
              <a:off x="3660215" y="5202985"/>
              <a:ext cx="2130985" cy="6633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유추주의자</a:t>
              </a:r>
              <a:br>
                <a:rPr lang="ko-KR" altLang="en-US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(Analogist)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B8C292-5CA6-4FBC-B76C-07CE9A180B14}"/>
              </a:ext>
            </a:extLst>
          </p:cNvPr>
          <p:cNvSpPr txBox="1"/>
          <p:nvPr/>
        </p:nvSpPr>
        <p:spPr>
          <a:xfrm>
            <a:off x="5421895" y="3568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데이터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4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아기 학습 알파벳 로열티 무료 사진, 그림, 이미지 그리고 스톡포토그래피. Image 50107155.">
            <a:extLst>
              <a:ext uri="{FF2B5EF4-FFF2-40B4-BE49-F238E27FC236}">
                <a16:creationId xmlns:a16="http://schemas.microsoft.com/office/drawing/2014/main" id="{346EA84E-E677-43A2-BF94-D7C5C2C8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728" y="1246465"/>
            <a:ext cx="3015904" cy="20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E0A721-2132-46FA-9B67-C6915377A7F1}"/>
              </a:ext>
            </a:extLst>
          </p:cNvPr>
          <p:cNvSpPr txBox="1"/>
          <p:nvPr/>
        </p:nvSpPr>
        <p:spPr>
          <a:xfrm>
            <a:off x="1070701" y="318649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0-2</a:t>
            </a:r>
            <a:r>
              <a:rPr lang="ko-KR" altLang="en-US"/>
              <a:t>세 학습 방법</a:t>
            </a:r>
            <a:endParaRPr lang="en-US" altLang="ko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FEF1B-967F-4B14-8CC5-82B47953E772}"/>
              </a:ext>
            </a:extLst>
          </p:cNvPr>
          <p:cNvSpPr txBox="1"/>
          <p:nvPr/>
        </p:nvSpPr>
        <p:spPr>
          <a:xfrm>
            <a:off x="993779" y="3766301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AI</a:t>
            </a:r>
            <a:r>
              <a:rPr lang="ko-KR" altLang="en-US"/>
              <a:t>에게도 데이터를 학습하게 하자</a:t>
            </a:r>
            <a:r>
              <a:rPr lang="en-US" altLang="ko-KR"/>
              <a:t>.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857CA3EA-AB3D-419A-8E07-1B64EB07DDA1}"/>
              </a:ext>
            </a:extLst>
          </p:cNvPr>
          <p:cNvSpPr/>
          <p:nvPr/>
        </p:nvSpPr>
        <p:spPr>
          <a:xfrm rot="16200000">
            <a:off x="4059129" y="1822886"/>
            <a:ext cx="984738" cy="854110"/>
          </a:xfrm>
          <a:prstGeom prst="trapezoid">
            <a:avLst>
              <a:gd name="adj" fmla="val 35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C8C3E4-B858-421A-987B-37393859C7EB}"/>
              </a:ext>
            </a:extLst>
          </p:cNvPr>
          <p:cNvSpPr txBox="1"/>
          <p:nvPr/>
        </p:nvSpPr>
        <p:spPr>
          <a:xfrm>
            <a:off x="5151343" y="12783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엄마</a:t>
            </a:r>
            <a:endParaRPr lang="en-US" altLang="ko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8B4D93-9722-49BD-8100-FA8D3FE78174}"/>
              </a:ext>
            </a:extLst>
          </p:cNvPr>
          <p:cNvSpPr txBox="1"/>
          <p:nvPr/>
        </p:nvSpPr>
        <p:spPr>
          <a:xfrm>
            <a:off x="5705325" y="19267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4C68E4-4614-4807-B8EE-9C2916A05F51}"/>
              </a:ext>
            </a:extLst>
          </p:cNvPr>
          <p:cNvSpPr txBox="1"/>
          <p:nvPr/>
        </p:nvSpPr>
        <p:spPr>
          <a:xfrm>
            <a:off x="5180875" y="2555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엄마</a:t>
            </a:r>
            <a:endParaRPr lang="en-US" altLang="ko-KR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930B9D7-94A3-4CE3-8C01-6AEB2F61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75" y="4379404"/>
            <a:ext cx="3363157" cy="2006947"/>
          </a:xfrm>
          <a:prstGeom prst="rect">
            <a:avLst/>
          </a:prstGeom>
        </p:spPr>
      </p:pic>
      <p:pic>
        <p:nvPicPr>
          <p:cNvPr id="34" name="Picture 6" descr="빅데이터를 통한 예측분석은 패션기업도 춤추게 한다 [이민우 교수]">
            <a:extLst>
              <a:ext uri="{FF2B5EF4-FFF2-40B4-BE49-F238E27FC236}">
                <a16:creationId xmlns:a16="http://schemas.microsoft.com/office/drawing/2014/main" id="{228E4C86-9D9F-4DBB-838C-C8F5FED6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52" y="4700903"/>
            <a:ext cx="2532777" cy="16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B026A2D-D871-4396-8406-483663B2BC0B}"/>
              </a:ext>
            </a:extLst>
          </p:cNvPr>
          <p:cNvSpPr/>
          <p:nvPr/>
        </p:nvSpPr>
        <p:spPr>
          <a:xfrm>
            <a:off x="4676303" y="5321558"/>
            <a:ext cx="604500" cy="444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엄마의 '행복' 아이 뇌 발달 돕는다&quot;">
            <a:extLst>
              <a:ext uri="{FF2B5EF4-FFF2-40B4-BE49-F238E27FC236}">
                <a16:creationId xmlns:a16="http://schemas.microsoft.com/office/drawing/2014/main" id="{F4F76A28-1CC8-477A-84C7-98D3FE10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01" y="1325986"/>
            <a:ext cx="2727680" cy="18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8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7831052-3A95-41A9-B075-4D99320587AD}"/>
              </a:ext>
            </a:extLst>
          </p:cNvPr>
          <p:cNvSpPr txBox="1"/>
          <p:nvPr/>
        </p:nvSpPr>
        <p:spPr>
          <a:xfrm>
            <a:off x="240490" y="163267"/>
            <a:ext cx="8239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Neural Network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의 역사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12362A-8D64-4461-AF1C-40890C06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54" y="1154525"/>
            <a:ext cx="9112779" cy="533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29BA5-24C2-412A-8A7D-1AB2B92DC7B9}"/>
              </a:ext>
            </a:extLst>
          </p:cNvPr>
          <p:cNvSpPr txBox="1"/>
          <p:nvPr/>
        </p:nvSpPr>
        <p:spPr>
          <a:xfrm>
            <a:off x="533112" y="751229"/>
            <a:ext cx="93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rgbClr val="FF0000"/>
                </a:solidFill>
              </a:rPr>
              <a:t>인간의 뇌를 모사한 개념으로 단순한 개체들의 연결로 복잡한 일을 할 수 있다는 개념</a:t>
            </a:r>
          </a:p>
        </p:txBody>
      </p:sp>
    </p:spTree>
    <p:extLst>
      <p:ext uri="{BB962C8B-B14F-4D97-AF65-F5344CB8AC3E}">
        <p14:creationId xmlns:p14="http://schemas.microsoft.com/office/powerpoint/2010/main" val="271933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948F2-996B-40BC-B241-432CB3D34390}"/>
              </a:ext>
            </a:extLst>
          </p:cNvPr>
          <p:cNvCxnSpPr>
            <a:cxnSpLocks/>
          </p:cNvCxnSpPr>
          <p:nvPr/>
        </p:nvCxnSpPr>
        <p:spPr>
          <a:xfrm>
            <a:off x="815609" y="982133"/>
            <a:ext cx="11106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33AA93-B5D9-41EB-B40A-EFA57FE5B8D3}"/>
              </a:ext>
            </a:extLst>
          </p:cNvPr>
          <p:cNvSpPr txBox="1"/>
          <p:nvPr/>
        </p:nvSpPr>
        <p:spPr>
          <a:xfrm>
            <a:off x="140663" y="74330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인공지능의 역사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8B065-4AEA-4557-A4DF-CAC9974A5534}"/>
              </a:ext>
            </a:extLst>
          </p:cNvPr>
          <p:cNvSpPr txBox="1"/>
          <p:nvPr/>
        </p:nvSpPr>
        <p:spPr>
          <a:xfrm>
            <a:off x="15361" y="3673756"/>
            <a:ext cx="837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신경망</a:t>
            </a:r>
            <a:endParaRPr lang="en-US" altLang="ko-KR" sz="1200" b="1"/>
          </a:p>
          <a:p>
            <a:r>
              <a:rPr lang="en-US" altLang="ko-KR" sz="1200" b="1"/>
              <a:t>(Neural</a:t>
            </a:r>
          </a:p>
          <a:p>
            <a:r>
              <a:rPr lang="en-US" altLang="ko-KR" sz="1200" b="1"/>
              <a:t>network)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0BAA5-48DC-4B9D-ABF4-9FFF7B650BE7}"/>
              </a:ext>
            </a:extLst>
          </p:cNvPr>
          <p:cNvSpPr txBox="1"/>
          <p:nvPr/>
        </p:nvSpPr>
        <p:spPr>
          <a:xfrm>
            <a:off x="15361" y="5353404"/>
            <a:ext cx="87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기계학습</a:t>
            </a:r>
            <a:endParaRPr lang="en-US" altLang="ko-KR" sz="1200" b="1"/>
          </a:p>
          <a:p>
            <a:r>
              <a:rPr lang="en-US" altLang="ko-KR" sz="1200" b="1"/>
              <a:t>(Machine</a:t>
            </a:r>
            <a:br>
              <a:rPr lang="en-US" altLang="ko-KR" sz="1200" b="1"/>
            </a:br>
            <a:r>
              <a:rPr lang="en-US" altLang="ko-KR" sz="1200" b="1"/>
              <a:t>Learning)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24FC8-A10B-48D8-BDAB-2E8A2B15B797}"/>
              </a:ext>
            </a:extLst>
          </p:cNvPr>
          <p:cNvSpPr txBox="1"/>
          <p:nvPr/>
        </p:nvSpPr>
        <p:spPr>
          <a:xfrm>
            <a:off x="1117999" y="629480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1700</a:t>
            </a:r>
            <a:r>
              <a:rPr lang="ko-KR" altLang="en-US" sz="1200"/>
              <a:t>년대 이전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9152B-9849-4267-8C5B-B7C098767508}"/>
              </a:ext>
            </a:extLst>
          </p:cNvPr>
          <p:cNvSpPr txBox="1"/>
          <p:nvPr/>
        </p:nvSpPr>
        <p:spPr>
          <a:xfrm>
            <a:off x="19208" y="25166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컴퓨터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5181C-920D-4CA5-8D6D-170A47F36EBE}"/>
              </a:ext>
            </a:extLst>
          </p:cNvPr>
          <p:cNvSpPr txBox="1"/>
          <p:nvPr/>
        </p:nvSpPr>
        <p:spPr>
          <a:xfrm>
            <a:off x="19208" y="1321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뇌과학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0D422-9F8A-477A-816D-2EF9BC117E1D}"/>
              </a:ext>
            </a:extLst>
          </p:cNvPr>
          <p:cNvSpPr txBox="1"/>
          <p:nvPr/>
        </p:nvSpPr>
        <p:spPr>
          <a:xfrm>
            <a:off x="844635" y="1047479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“</a:t>
            </a:r>
            <a:r>
              <a:rPr lang="ko-KR" altLang="en-US" sz="1000"/>
              <a:t>마음과 영혼은 심장에 있다</a:t>
            </a:r>
            <a:r>
              <a:rPr lang="en-US" altLang="ko-KR" sz="1000"/>
              <a:t>”</a:t>
            </a:r>
          </a:p>
          <a:p>
            <a:r>
              <a:rPr lang="en-US" altLang="ko-KR" sz="1000"/>
              <a:t>- </a:t>
            </a:r>
            <a:r>
              <a:rPr lang="ko-KR" altLang="en-US" sz="1000"/>
              <a:t>아리스토텔레스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DA09A-C7B1-46FA-A29B-07ABFE298D3B}"/>
              </a:ext>
            </a:extLst>
          </p:cNvPr>
          <p:cNvSpPr txBox="1"/>
          <p:nvPr/>
        </p:nvSpPr>
        <p:spPr>
          <a:xfrm>
            <a:off x="8417336" y="6388479"/>
            <a:ext cx="374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/>
              <a:t>[</a:t>
            </a:r>
            <a:r>
              <a:rPr lang="ko-KR" altLang="en-US" sz="800"/>
              <a:t>카오스 술술과학</a:t>
            </a:r>
            <a:r>
              <a:rPr lang="en-US" altLang="ko-KR" sz="800"/>
              <a:t>] </a:t>
            </a:r>
            <a:r>
              <a:rPr lang="ko-KR" altLang="en-US" sz="800"/>
              <a:t>뇌과학 역사 개요</a:t>
            </a:r>
            <a:r>
              <a:rPr lang="en-US" altLang="ko-KR" sz="800"/>
              <a:t>, ‘</a:t>
            </a:r>
            <a:r>
              <a:rPr lang="ko-KR" altLang="en-US" sz="800"/>
              <a:t>카오스 브레인 오디세이</a:t>
            </a:r>
            <a:r>
              <a:rPr lang="en-US" altLang="ko-KR" sz="800"/>
              <a:t>’ </a:t>
            </a:r>
            <a:r>
              <a:rPr lang="ko-KR" altLang="en-US" sz="800"/>
              <a:t>시작</a:t>
            </a: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>
                <a:hlinkClick r:id="rId2"/>
              </a:rPr>
              <a:t>https://namu.wiki/w/%EC%9D%B8%EA%B3%B5%EC%A7%80%EB%8A%A5</a:t>
            </a:r>
            <a:r>
              <a:rPr lang="en-US" altLang="ko-KR" sz="80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800">
                <a:hlinkClick r:id="rId3"/>
              </a:rPr>
              <a:t>https://cinema4dr12.tistory.com/456</a:t>
            </a:r>
            <a:r>
              <a:rPr lang="en-US" altLang="ko-KR" sz="80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DA22F-8B17-4931-8E61-7EAFCDA0F280}"/>
              </a:ext>
            </a:extLst>
          </p:cNvPr>
          <p:cNvSpPr txBox="1"/>
          <p:nvPr/>
        </p:nvSpPr>
        <p:spPr>
          <a:xfrm>
            <a:off x="830681" y="1534759"/>
            <a:ext cx="1604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“</a:t>
            </a:r>
            <a:r>
              <a:rPr lang="ko-KR" altLang="en-US" sz="1000"/>
              <a:t>두개골의 크기와 형태가</a:t>
            </a:r>
            <a:endParaRPr lang="en-US" altLang="ko-KR" sz="1000"/>
          </a:p>
          <a:p>
            <a:r>
              <a:rPr lang="ko-KR" altLang="en-US" sz="1000"/>
              <a:t>사람의 특성을 결정한다</a:t>
            </a:r>
            <a:r>
              <a:rPr lang="en-US" altLang="ko-KR" sz="1000"/>
              <a:t>”</a:t>
            </a:r>
          </a:p>
          <a:p>
            <a:pPr marL="171450" indent="-171450">
              <a:buFontTx/>
              <a:buChar char="-"/>
            </a:pPr>
            <a:r>
              <a:rPr lang="ko-KR" altLang="en-US" sz="1000"/>
              <a:t>프란츠 조셉 갈</a:t>
            </a:r>
            <a:endParaRPr lang="en-US" altLang="ko-KR" sz="1000"/>
          </a:p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뇌과학 암흑기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8BD88-EB8F-455A-A816-7F9E77EA8523}"/>
              </a:ext>
            </a:extLst>
          </p:cNvPr>
          <p:cNvSpPr txBox="1"/>
          <p:nvPr/>
        </p:nvSpPr>
        <p:spPr>
          <a:xfrm>
            <a:off x="3094612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1800</a:t>
            </a:r>
            <a:r>
              <a:rPr lang="ko-KR" altLang="en-US" sz="1200"/>
              <a:t>년 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EDFBF-E77E-4019-8D84-F9A0DC651348}"/>
              </a:ext>
            </a:extLst>
          </p:cNvPr>
          <p:cNvSpPr txBox="1"/>
          <p:nvPr/>
        </p:nvSpPr>
        <p:spPr>
          <a:xfrm>
            <a:off x="2678737" y="1044759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언어 중추 브로카 영역 발견</a:t>
            </a:r>
            <a:endParaRPr lang="en-US" altLang="ko-KR" sz="1000"/>
          </a:p>
          <a:p>
            <a:pPr marL="171450" indent="-171450">
              <a:buFontTx/>
              <a:buChar char="-"/>
            </a:pPr>
            <a:endParaRPr lang="en-US" altLang="ko-KR" sz="1000"/>
          </a:p>
          <a:p>
            <a:r>
              <a:rPr lang="ko-KR" altLang="en-US" sz="1000"/>
              <a:t>뉴런의 체계적 연구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A35B6-EC8B-4020-955C-95E0191FCE71}"/>
              </a:ext>
            </a:extLst>
          </p:cNvPr>
          <p:cNvCxnSpPr/>
          <p:nvPr/>
        </p:nvCxnSpPr>
        <p:spPr>
          <a:xfrm>
            <a:off x="815609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135600-6D4A-4D1F-AF0A-9EA1B1997784}"/>
              </a:ext>
            </a:extLst>
          </p:cNvPr>
          <p:cNvCxnSpPr/>
          <p:nvPr/>
        </p:nvCxnSpPr>
        <p:spPr>
          <a:xfrm>
            <a:off x="2687226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EBA2EDC-1656-4FF4-B541-2263C5831867}"/>
              </a:ext>
            </a:extLst>
          </p:cNvPr>
          <p:cNvCxnSpPr>
            <a:cxnSpLocks/>
          </p:cNvCxnSpPr>
          <p:nvPr/>
        </p:nvCxnSpPr>
        <p:spPr>
          <a:xfrm>
            <a:off x="815609" y="2245600"/>
            <a:ext cx="110454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5C1AF04-BA09-4172-A04E-C365EEBF289E}"/>
              </a:ext>
            </a:extLst>
          </p:cNvPr>
          <p:cNvCxnSpPr>
            <a:cxnSpLocks/>
          </p:cNvCxnSpPr>
          <p:nvPr/>
        </p:nvCxnSpPr>
        <p:spPr>
          <a:xfrm>
            <a:off x="815609" y="3087917"/>
            <a:ext cx="8324665" cy="2110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98CCA0-6677-4F13-902E-7B3E209E1076}"/>
              </a:ext>
            </a:extLst>
          </p:cNvPr>
          <p:cNvSpPr txBox="1"/>
          <p:nvPr/>
        </p:nvSpPr>
        <p:spPr>
          <a:xfrm>
            <a:off x="5591893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1900</a:t>
            </a:r>
            <a:r>
              <a:rPr lang="ko-KR" altLang="en-US" sz="1200"/>
              <a:t>년 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F632C-F91F-4A56-A7E5-F887F6E624B3}"/>
              </a:ext>
            </a:extLst>
          </p:cNvPr>
          <p:cNvSpPr txBox="1"/>
          <p:nvPr/>
        </p:nvSpPr>
        <p:spPr>
          <a:xfrm>
            <a:off x="7894821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2000</a:t>
            </a:r>
            <a:r>
              <a:rPr lang="ko-KR" altLang="en-US" sz="1200"/>
              <a:t>년 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538E76-F0EE-49BB-8BFE-DEB0B4E0B757}"/>
              </a:ext>
            </a:extLst>
          </p:cNvPr>
          <p:cNvSpPr txBox="1"/>
          <p:nvPr/>
        </p:nvSpPr>
        <p:spPr>
          <a:xfrm>
            <a:off x="9379212" y="621922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2010</a:t>
            </a:r>
            <a:r>
              <a:rPr lang="ko-KR" altLang="en-US" sz="1200"/>
              <a:t>년 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5CA2DE-0F66-461D-B47C-BEE48C1A940F}"/>
              </a:ext>
            </a:extLst>
          </p:cNvPr>
          <p:cNvSpPr txBox="1"/>
          <p:nvPr/>
        </p:nvSpPr>
        <p:spPr>
          <a:xfrm>
            <a:off x="10810505" y="62192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현재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2570E-406D-4711-8429-580F8DA13035}"/>
              </a:ext>
            </a:extLst>
          </p:cNvPr>
          <p:cNvSpPr txBox="1"/>
          <p:nvPr/>
        </p:nvSpPr>
        <p:spPr>
          <a:xfrm>
            <a:off x="4406188" y="1044758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뇌에 대한 연구 활성화</a:t>
            </a:r>
            <a:r>
              <a:rPr lang="en-US" altLang="ko-KR" sz="1000"/>
              <a:t> :</a:t>
            </a:r>
          </a:p>
          <a:p>
            <a:r>
              <a:rPr lang="en-US" altLang="ko-KR" sz="1000"/>
              <a:t>1906</a:t>
            </a:r>
            <a:r>
              <a:rPr lang="ko-KR" altLang="en-US" sz="1000"/>
              <a:t>년 카할</a:t>
            </a:r>
            <a:r>
              <a:rPr lang="en-US" altLang="ko-KR" sz="1000"/>
              <a:t>, 1932</a:t>
            </a:r>
            <a:r>
              <a:rPr lang="ko-KR" altLang="en-US" sz="1000"/>
              <a:t>년 세링톤에 의해 </a:t>
            </a:r>
            <a:endParaRPr lang="en-US" altLang="ko-KR" sz="1000"/>
          </a:p>
          <a:p>
            <a:r>
              <a:rPr lang="ko-KR" altLang="en-US" sz="1000"/>
              <a:t>신경세포 간의 시냅스</a:t>
            </a:r>
            <a:r>
              <a:rPr lang="en-US" altLang="ko-KR" sz="1000"/>
              <a:t>(synapse) </a:t>
            </a:r>
            <a:r>
              <a:rPr lang="ko-KR" altLang="en-US" sz="1000"/>
              <a:t>개념 탄생</a:t>
            </a:r>
            <a:endParaRPr lang="en-US" altLang="ko-KR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707EC5-542B-4D7F-A08C-C018AF75CA25}"/>
              </a:ext>
            </a:extLst>
          </p:cNvPr>
          <p:cNvSpPr txBox="1"/>
          <p:nvPr/>
        </p:nvSpPr>
        <p:spPr>
          <a:xfrm>
            <a:off x="4453582" y="2260503"/>
            <a:ext cx="17940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1947</a:t>
            </a:r>
            <a:r>
              <a:rPr lang="ko-KR" altLang="en-US" sz="1000"/>
              <a:t>년 트랜지스터 상용화</a:t>
            </a:r>
            <a:endParaRPr lang="en-US" altLang="ko-KR" sz="1000"/>
          </a:p>
          <a:p>
            <a:r>
              <a:rPr lang="en-US" altLang="ko-KR" sz="1000"/>
              <a:t>-&gt; </a:t>
            </a:r>
            <a:r>
              <a:rPr lang="ko-KR" altLang="en-US" sz="1000"/>
              <a:t>컴퓨터 발전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1999</a:t>
            </a:r>
            <a:r>
              <a:rPr lang="ko-KR" altLang="en-US" sz="1000"/>
              <a:t>년 </a:t>
            </a:r>
            <a:r>
              <a:rPr lang="en-US" altLang="ko-KR" sz="1000"/>
              <a:t>NVIDIA</a:t>
            </a:r>
            <a:r>
              <a:rPr lang="ko-KR" altLang="en-US" sz="1000"/>
              <a:t>의</a:t>
            </a:r>
            <a:r>
              <a:rPr lang="en-US" altLang="ko-KR" sz="1000"/>
              <a:t> GPU</a:t>
            </a:r>
            <a:r>
              <a:rPr lang="ko-KR" altLang="en-US" sz="1000"/>
              <a:t> 발명</a:t>
            </a:r>
            <a:endParaRPr lang="en-US" altLang="ko-KR" sz="1000"/>
          </a:p>
          <a:p>
            <a:r>
              <a:rPr lang="en-US" altLang="ko-KR" sz="1000" b="1">
                <a:solidFill>
                  <a:srgbClr val="FF0000"/>
                </a:solidFill>
              </a:rPr>
              <a:t>-&gt; </a:t>
            </a:r>
            <a:r>
              <a:rPr lang="ko-KR" altLang="en-US" sz="1000" b="1">
                <a:solidFill>
                  <a:srgbClr val="FF0000"/>
                </a:solidFill>
              </a:rPr>
              <a:t>빠른 컴퓨터 계산 가능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762BA5-9C7C-41F9-8EE7-B6EC2C7DFE4B}"/>
              </a:ext>
            </a:extLst>
          </p:cNvPr>
          <p:cNvSpPr txBox="1"/>
          <p:nvPr/>
        </p:nvSpPr>
        <p:spPr>
          <a:xfrm>
            <a:off x="4453582" y="3150553"/>
            <a:ext cx="3105337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1950</a:t>
            </a:r>
            <a:r>
              <a:rPr lang="ko-KR" altLang="en-US" sz="1000"/>
              <a:t>년 대 후반</a:t>
            </a:r>
            <a:r>
              <a:rPr lang="en-US" altLang="ko-KR" sz="1000"/>
              <a:t>, </a:t>
            </a:r>
            <a:r>
              <a:rPr lang="ko-KR" altLang="en-US" sz="1000"/>
              <a:t>로젠블라트</a:t>
            </a:r>
            <a:r>
              <a:rPr lang="en-US" altLang="ko-KR" sz="1000"/>
              <a:t> :</a:t>
            </a:r>
          </a:p>
          <a:p>
            <a:r>
              <a:rPr lang="ko-KR" altLang="en-US" sz="1000"/>
              <a:t>인공신경망의 기원인 퍼셉트론 고안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1969</a:t>
            </a:r>
            <a:r>
              <a:rPr lang="ko-KR" altLang="en-US" sz="1000"/>
              <a:t>년 마빈 민스키 주장</a:t>
            </a:r>
            <a:r>
              <a:rPr lang="en-US" altLang="ko-KR" sz="1000"/>
              <a:t>, 1</a:t>
            </a:r>
            <a:r>
              <a:rPr lang="ko-KR" altLang="en-US" sz="1000"/>
              <a:t>차 </a:t>
            </a:r>
            <a:r>
              <a:rPr lang="en-US" altLang="ko-KR" sz="1000"/>
              <a:t>AI </a:t>
            </a:r>
            <a:r>
              <a:rPr lang="ko-KR" altLang="en-US" sz="1000"/>
              <a:t>겨울 시작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퍼셉트론의 비선형문제에 대한 한계 제시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1986</a:t>
            </a:r>
            <a:r>
              <a:rPr lang="ko-KR" altLang="en-US" sz="1000"/>
              <a:t>년 럼멜하트 외 </a:t>
            </a:r>
            <a:r>
              <a:rPr lang="en-US" altLang="ko-KR" sz="1000"/>
              <a:t>2</a:t>
            </a:r>
            <a:r>
              <a:rPr lang="ko-KR" altLang="en-US" sz="1000"/>
              <a:t>명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퍼셉트론</a:t>
            </a:r>
            <a:r>
              <a:rPr lang="en-US" altLang="ko-KR" sz="1000"/>
              <a:t>(</a:t>
            </a:r>
            <a:r>
              <a:rPr lang="ko-KR" altLang="en-US" sz="1000"/>
              <a:t>신경망</a:t>
            </a:r>
            <a:r>
              <a:rPr lang="en-US" altLang="ko-KR" sz="1000"/>
              <a:t>)</a:t>
            </a:r>
            <a:r>
              <a:rPr lang="ko-KR" altLang="en-US" sz="1000"/>
              <a:t> 학습 방법인 역전파 방법 제안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1989</a:t>
            </a:r>
            <a:r>
              <a:rPr lang="ko-KR" altLang="en-US" sz="1000"/>
              <a:t>년 시벤코 신경망의 유연함 증명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신경망의 </a:t>
            </a:r>
            <a:r>
              <a:rPr lang="en-US" altLang="ko-KR" sz="1000"/>
              <a:t>“universial approximation theorem” </a:t>
            </a:r>
            <a:r>
              <a:rPr lang="ko-KR" altLang="en-US" sz="1000"/>
              <a:t>증명</a:t>
            </a:r>
            <a:endParaRPr lang="en-US" altLang="ko-KR" sz="1000"/>
          </a:p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신경망은 어떠한 함수든 근사화할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ko-KR" altLang="en-US" sz="1200" b="1">
                <a:solidFill>
                  <a:srgbClr val="FF0000"/>
                </a:solidFill>
              </a:rPr>
              <a:t>수 있다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DEC53B-373F-44C5-A618-B1E6CDE4BFBE}"/>
              </a:ext>
            </a:extLst>
          </p:cNvPr>
          <p:cNvSpPr txBox="1"/>
          <p:nvPr/>
        </p:nvSpPr>
        <p:spPr>
          <a:xfrm>
            <a:off x="4453582" y="5344791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모델이 스스로 규칙을 학습하는 방식 연구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그 중에 학습하는 방법에 따라 지도</a:t>
            </a:r>
            <a:r>
              <a:rPr lang="en-US" altLang="ko-KR" sz="1000"/>
              <a:t>, </a:t>
            </a:r>
            <a:r>
              <a:rPr lang="ko-KR" altLang="en-US" sz="1000"/>
              <a:t>비지도</a:t>
            </a:r>
            <a:r>
              <a:rPr lang="en-US" altLang="ko-KR" sz="1000"/>
              <a:t>,</a:t>
            </a:r>
          </a:p>
          <a:p>
            <a:r>
              <a:rPr lang="ko-KR" altLang="en-US" sz="1000"/>
              <a:t>강화학습 등 명칭이 붙혀짐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062DCF-74B0-4ABA-8CD3-7A99C72B43C5}"/>
              </a:ext>
            </a:extLst>
          </p:cNvPr>
          <p:cNvCxnSpPr/>
          <p:nvPr/>
        </p:nvCxnSpPr>
        <p:spPr>
          <a:xfrm>
            <a:off x="4402812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D56667-98EC-44B5-B3B3-801D5EF6F65E}"/>
              </a:ext>
            </a:extLst>
          </p:cNvPr>
          <p:cNvSpPr txBox="1"/>
          <p:nvPr/>
        </p:nvSpPr>
        <p:spPr>
          <a:xfrm>
            <a:off x="7494355" y="2276822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GPU</a:t>
            </a:r>
            <a:r>
              <a:rPr lang="ko-KR" altLang="en-US" sz="1000" b="1">
                <a:solidFill>
                  <a:srgbClr val="FF0000"/>
                </a:solidFill>
              </a:rPr>
              <a:t>를 사용하는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ko-KR" altLang="en-US" sz="1000" b="1">
                <a:solidFill>
                  <a:srgbClr val="FF0000"/>
                </a:solidFill>
              </a:rPr>
              <a:t>인공지능 전문언어 개발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000"/>
              <a:t>Tensorflow, Keras,</a:t>
            </a:r>
          </a:p>
          <a:p>
            <a:r>
              <a:rPr lang="en-US" altLang="ko-KR" sz="1000"/>
              <a:t>Theano, Pytorch </a:t>
            </a:r>
            <a:r>
              <a:rPr lang="ko-KR" altLang="en-US" sz="1000"/>
              <a:t>등</a:t>
            </a:r>
            <a:endParaRPr lang="en-US" altLang="ko-KR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125D2AC-4FBA-433A-BC7B-B3D5F3BCDA13}"/>
              </a:ext>
            </a:extLst>
          </p:cNvPr>
          <p:cNvCxnSpPr>
            <a:cxnSpLocks/>
          </p:cNvCxnSpPr>
          <p:nvPr/>
        </p:nvCxnSpPr>
        <p:spPr>
          <a:xfrm>
            <a:off x="815609" y="5304989"/>
            <a:ext cx="83246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3EC11C-0434-4DD4-9860-768314754367}"/>
              </a:ext>
            </a:extLst>
          </p:cNvPr>
          <p:cNvSpPr txBox="1"/>
          <p:nvPr/>
        </p:nvSpPr>
        <p:spPr>
          <a:xfrm>
            <a:off x="3613765" y="1986196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뇌연구 활성화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98D08E-E3AF-4F25-A260-11CF2DEA76E0}"/>
              </a:ext>
            </a:extLst>
          </p:cNvPr>
          <p:cNvCxnSpPr/>
          <p:nvPr/>
        </p:nvCxnSpPr>
        <p:spPr>
          <a:xfrm>
            <a:off x="7494355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AE259B8-D338-4475-A54C-107524C68793}"/>
              </a:ext>
            </a:extLst>
          </p:cNvPr>
          <p:cNvCxnSpPr>
            <a:cxnSpLocks/>
          </p:cNvCxnSpPr>
          <p:nvPr/>
        </p:nvCxnSpPr>
        <p:spPr>
          <a:xfrm>
            <a:off x="815609" y="6238249"/>
            <a:ext cx="110454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9747494-A0B6-4D66-B76A-834582A8737A}"/>
              </a:ext>
            </a:extLst>
          </p:cNvPr>
          <p:cNvSpPr txBox="1"/>
          <p:nvPr/>
        </p:nvSpPr>
        <p:spPr>
          <a:xfrm>
            <a:off x="9530821" y="398325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2016</a:t>
            </a:r>
            <a:r>
              <a:rPr lang="ko-KR" altLang="en-US" sz="1000" b="1">
                <a:solidFill>
                  <a:srgbClr val="FF0000"/>
                </a:solidFill>
              </a:rPr>
              <a:t>년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ko-KR" altLang="en-US" sz="1000" b="1">
                <a:solidFill>
                  <a:srgbClr val="FF0000"/>
                </a:solidFill>
              </a:rPr>
              <a:t>알파고</a:t>
            </a:r>
            <a:endParaRPr lang="en-US" altLang="ko-KR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26BC1-E154-43D6-BE9D-3EC527EA6A4C}"/>
              </a:ext>
            </a:extLst>
          </p:cNvPr>
          <p:cNvSpPr txBox="1"/>
          <p:nvPr/>
        </p:nvSpPr>
        <p:spPr>
          <a:xfrm>
            <a:off x="10803115" y="3962156"/>
            <a:ext cx="837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2023</a:t>
            </a:r>
            <a:r>
              <a:rPr lang="ko-KR" altLang="en-US" sz="1000" b="1">
                <a:solidFill>
                  <a:srgbClr val="FF0000"/>
                </a:solidFill>
              </a:rPr>
              <a:t>년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000" b="1">
                <a:solidFill>
                  <a:srgbClr val="FF0000"/>
                </a:solidFill>
              </a:rPr>
              <a:t>ChatGPT</a:t>
            </a:r>
          </a:p>
          <a:p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생성형 </a:t>
            </a:r>
            <a:r>
              <a:rPr lang="en-US" altLang="ko-KR" sz="1000" b="1">
                <a:solidFill>
                  <a:srgbClr val="FF0000"/>
                </a:solidFill>
              </a:rPr>
              <a:t>AI)</a:t>
            </a:r>
            <a:endParaRPr lang="en-US" altLang="ko-KR" sz="100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B87E19-0AB3-4A29-92FE-84E6B50BC435}"/>
              </a:ext>
            </a:extLst>
          </p:cNvPr>
          <p:cNvCxnSpPr/>
          <p:nvPr/>
        </p:nvCxnSpPr>
        <p:spPr>
          <a:xfrm>
            <a:off x="9140274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F3F4F4-790F-462B-AD89-76E924F9A79F}"/>
              </a:ext>
            </a:extLst>
          </p:cNvPr>
          <p:cNvSpPr/>
          <p:nvPr/>
        </p:nvSpPr>
        <p:spPr>
          <a:xfrm>
            <a:off x="9504774" y="3356002"/>
            <a:ext cx="699613" cy="162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8BF9E7-16AA-48E1-81B2-A57B80C64167}"/>
              </a:ext>
            </a:extLst>
          </p:cNvPr>
          <p:cNvCxnSpPr/>
          <p:nvPr/>
        </p:nvCxnSpPr>
        <p:spPr>
          <a:xfrm>
            <a:off x="10388764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6BB1A4-198E-4713-AF39-0637479B9E95}"/>
              </a:ext>
            </a:extLst>
          </p:cNvPr>
          <p:cNvSpPr/>
          <p:nvPr/>
        </p:nvSpPr>
        <p:spPr>
          <a:xfrm>
            <a:off x="10685781" y="3356001"/>
            <a:ext cx="1037559" cy="162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714231B-B6DC-4B9C-A55D-BAAC5CE2062A}"/>
              </a:ext>
            </a:extLst>
          </p:cNvPr>
          <p:cNvSpPr/>
          <p:nvPr/>
        </p:nvSpPr>
        <p:spPr>
          <a:xfrm>
            <a:off x="6823636" y="5121142"/>
            <a:ext cx="456287" cy="470262"/>
          </a:xfrm>
          <a:custGeom>
            <a:avLst/>
            <a:gdLst>
              <a:gd name="connsiteX0" fmla="*/ 0 w 456287"/>
              <a:gd name="connsiteY0" fmla="*/ 0 h 470262"/>
              <a:gd name="connsiteX1" fmla="*/ 444138 w 456287"/>
              <a:gd name="connsiteY1" fmla="*/ 209005 h 470262"/>
              <a:gd name="connsiteX2" fmla="*/ 287383 w 456287"/>
              <a:gd name="connsiteY2" fmla="*/ 470262 h 4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287" h="470262">
                <a:moveTo>
                  <a:pt x="0" y="0"/>
                </a:moveTo>
                <a:cubicBezTo>
                  <a:pt x="198120" y="65314"/>
                  <a:pt x="396241" y="130628"/>
                  <a:pt x="444138" y="209005"/>
                </a:cubicBezTo>
                <a:cubicBezTo>
                  <a:pt x="492035" y="287382"/>
                  <a:pt x="389709" y="378822"/>
                  <a:pt x="287383" y="4702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93D316-3D07-47CB-92CE-3651DBA62261}"/>
              </a:ext>
            </a:extLst>
          </p:cNvPr>
          <p:cNvSpPr txBox="1"/>
          <p:nvPr/>
        </p:nvSpPr>
        <p:spPr>
          <a:xfrm>
            <a:off x="7521777" y="3154705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신경망 모델 구조 연구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597AAF8-32F7-48CD-8577-5F3DD426D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2138" y="260280"/>
            <a:ext cx="1635124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600"/>
              <a:t>과거 택시</a:t>
            </a:r>
            <a:endParaRPr lang="ko-KR" altLang="en-US" sz="2600" dirty="0"/>
          </a:p>
        </p:txBody>
      </p:sp>
      <p:pic>
        <p:nvPicPr>
          <p:cNvPr id="1026" name="Picture 2" descr="카카오 전기택시 1만여대로 확대…'친환경' 가속 | 서울경제">
            <a:extLst>
              <a:ext uri="{FF2B5EF4-FFF2-40B4-BE49-F238E27FC236}">
                <a16:creationId xmlns:a16="http://schemas.microsoft.com/office/drawing/2014/main" id="{3DD27498-4590-44B1-B662-7C4BC733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11" y="884703"/>
            <a:ext cx="2610120" cy="159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118AEE4-33FE-4ABE-90CE-BD8CA6C93EF6}"/>
              </a:ext>
            </a:extLst>
          </p:cNvPr>
          <p:cNvSpPr txBox="1">
            <a:spLocks/>
          </p:cNvSpPr>
          <p:nvPr/>
        </p:nvSpPr>
        <p:spPr>
          <a:xfrm>
            <a:off x="1089053" y="5416657"/>
            <a:ext cx="3548321" cy="48138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800" spc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손님이 택시를 잡을 때까지 기다림</a:t>
            </a:r>
            <a:endParaRPr lang="en-US" altLang="ko-KR" sz="1800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627ABAE7-08E9-4E50-A5DB-14AA72192D10}"/>
              </a:ext>
            </a:extLst>
          </p:cNvPr>
          <p:cNvSpPr txBox="1">
            <a:spLocks/>
          </p:cNvSpPr>
          <p:nvPr/>
        </p:nvSpPr>
        <p:spPr>
          <a:xfrm>
            <a:off x="8063064" y="263176"/>
            <a:ext cx="1635124" cy="62442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 spc="-15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/>
              <a:t>현재 택시</a:t>
            </a:r>
            <a:endParaRPr lang="ko-KR" altLang="en-US" sz="2600" dirty="0"/>
          </a:p>
        </p:txBody>
      </p:sp>
      <p:pic>
        <p:nvPicPr>
          <p:cNvPr id="1028" name="Picture 4" descr="경인일보 : 천만 관객 태우고 다시 광주 온 '만섭'의 연두색 택시">
            <a:extLst>
              <a:ext uri="{FF2B5EF4-FFF2-40B4-BE49-F238E27FC236}">
                <a16:creationId xmlns:a16="http://schemas.microsoft.com/office/drawing/2014/main" id="{565BB308-8DBD-458C-A2C7-B6EC4B7E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04" y="2094738"/>
            <a:ext cx="2143122" cy="12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55E3BC-6F52-4F9C-8D64-66B587A32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67" y="1267791"/>
            <a:ext cx="2245544" cy="376270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BF442C-C8D6-47E5-9A5C-8D6D4280737D}"/>
              </a:ext>
            </a:extLst>
          </p:cNvPr>
          <p:cNvCxnSpPr>
            <a:cxnSpLocks/>
          </p:cNvCxnSpPr>
          <p:nvPr/>
        </p:nvCxnSpPr>
        <p:spPr>
          <a:xfrm>
            <a:off x="7556018" y="2480784"/>
            <a:ext cx="1472338" cy="6683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DA4BB22-5D0E-4158-8C6D-B970A169A620}"/>
              </a:ext>
            </a:extLst>
          </p:cNvPr>
          <p:cNvCxnSpPr>
            <a:cxnSpLocks/>
          </p:cNvCxnSpPr>
          <p:nvPr/>
        </p:nvCxnSpPr>
        <p:spPr>
          <a:xfrm flipH="1">
            <a:off x="7277732" y="2480784"/>
            <a:ext cx="184014" cy="18705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703F48-53A5-4262-8F6A-4A3B854B305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77732" y="3149144"/>
            <a:ext cx="1796035" cy="120220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CD6BEA08-57B5-437F-9821-2342515D6D66}"/>
              </a:ext>
            </a:extLst>
          </p:cNvPr>
          <p:cNvSpPr txBox="1">
            <a:spLocks/>
          </p:cNvSpPr>
          <p:nvPr/>
        </p:nvSpPr>
        <p:spPr>
          <a:xfrm>
            <a:off x="7003805" y="5214858"/>
            <a:ext cx="3548321" cy="48138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800" spc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어플을 통해 손쉽게 부를 수 있음</a:t>
            </a:r>
            <a:endParaRPr lang="en-US" altLang="ko-KR" sz="1800" spc="0" dirty="0">
              <a:solidFill>
                <a:schemeClr val="tx1">
                  <a:lumMod val="85000"/>
                  <a:lumOff val="1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F5AEE65-C905-48E1-A5CC-A84B100DA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38" y="3635883"/>
            <a:ext cx="1632329" cy="16323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6C0D87C-0208-4A0F-A5F7-C68F76EC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63" y="3685604"/>
            <a:ext cx="1632329" cy="16323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BFB552-0BCC-4DB0-B09E-1A29F36D421C}"/>
              </a:ext>
            </a:extLst>
          </p:cNvPr>
          <p:cNvSpPr txBox="1"/>
          <p:nvPr/>
        </p:nvSpPr>
        <p:spPr>
          <a:xfrm>
            <a:off x="6192536" y="5813292"/>
            <a:ext cx="47717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센서 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+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사물인터넷 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+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2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3948F2-996B-40BC-B241-432CB3D34390}"/>
              </a:ext>
            </a:extLst>
          </p:cNvPr>
          <p:cNvCxnSpPr>
            <a:cxnSpLocks/>
          </p:cNvCxnSpPr>
          <p:nvPr/>
        </p:nvCxnSpPr>
        <p:spPr>
          <a:xfrm>
            <a:off x="815609" y="982133"/>
            <a:ext cx="111064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33AA93-B5D9-41EB-B40A-EFA57FE5B8D3}"/>
              </a:ext>
            </a:extLst>
          </p:cNvPr>
          <p:cNvSpPr txBox="1"/>
          <p:nvPr/>
        </p:nvSpPr>
        <p:spPr>
          <a:xfrm>
            <a:off x="140663" y="74330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인공지능의 역사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8B065-4AEA-4557-A4DF-CAC9974A5534}"/>
              </a:ext>
            </a:extLst>
          </p:cNvPr>
          <p:cNvSpPr txBox="1"/>
          <p:nvPr/>
        </p:nvSpPr>
        <p:spPr>
          <a:xfrm>
            <a:off x="15361" y="3673756"/>
            <a:ext cx="837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신경망</a:t>
            </a:r>
            <a:endParaRPr lang="en-US" altLang="ko-KR" sz="1200" b="1"/>
          </a:p>
          <a:p>
            <a:r>
              <a:rPr lang="en-US" altLang="ko-KR" sz="1200" b="1"/>
              <a:t>(Neural</a:t>
            </a:r>
          </a:p>
          <a:p>
            <a:r>
              <a:rPr lang="en-US" altLang="ko-KR" sz="1200" b="1"/>
              <a:t>network)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0BAA5-48DC-4B9D-ABF4-9FFF7B650BE7}"/>
              </a:ext>
            </a:extLst>
          </p:cNvPr>
          <p:cNvSpPr txBox="1"/>
          <p:nvPr/>
        </p:nvSpPr>
        <p:spPr>
          <a:xfrm>
            <a:off x="15361" y="5353404"/>
            <a:ext cx="87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기계학습</a:t>
            </a:r>
            <a:endParaRPr lang="en-US" altLang="ko-KR" sz="1200" b="1"/>
          </a:p>
          <a:p>
            <a:r>
              <a:rPr lang="en-US" altLang="ko-KR" sz="1200" b="1"/>
              <a:t>(Machine</a:t>
            </a:r>
            <a:br>
              <a:rPr lang="en-US" altLang="ko-KR" sz="1200" b="1"/>
            </a:br>
            <a:r>
              <a:rPr lang="en-US" altLang="ko-KR" sz="1200" b="1"/>
              <a:t>Learning)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24FC8-A10B-48D8-BDAB-2E8A2B15B797}"/>
              </a:ext>
            </a:extLst>
          </p:cNvPr>
          <p:cNvSpPr txBox="1"/>
          <p:nvPr/>
        </p:nvSpPr>
        <p:spPr>
          <a:xfrm>
            <a:off x="1117999" y="629480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1700</a:t>
            </a:r>
            <a:r>
              <a:rPr lang="ko-KR" altLang="en-US" sz="1200"/>
              <a:t>년대 이전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9152B-9849-4267-8C5B-B7C098767508}"/>
              </a:ext>
            </a:extLst>
          </p:cNvPr>
          <p:cNvSpPr txBox="1"/>
          <p:nvPr/>
        </p:nvSpPr>
        <p:spPr>
          <a:xfrm>
            <a:off x="19208" y="25166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컴퓨터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5181C-920D-4CA5-8D6D-170A47F36EBE}"/>
              </a:ext>
            </a:extLst>
          </p:cNvPr>
          <p:cNvSpPr txBox="1"/>
          <p:nvPr/>
        </p:nvSpPr>
        <p:spPr>
          <a:xfrm>
            <a:off x="19208" y="13217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뇌과학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40D422-9F8A-477A-816D-2EF9BC117E1D}"/>
              </a:ext>
            </a:extLst>
          </p:cNvPr>
          <p:cNvSpPr txBox="1"/>
          <p:nvPr/>
        </p:nvSpPr>
        <p:spPr>
          <a:xfrm>
            <a:off x="844635" y="1047479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“</a:t>
            </a:r>
            <a:r>
              <a:rPr lang="ko-KR" altLang="en-US" sz="1000"/>
              <a:t>마음과 영혼은 심장에 있다</a:t>
            </a:r>
            <a:r>
              <a:rPr lang="en-US" altLang="ko-KR" sz="1000"/>
              <a:t>”</a:t>
            </a:r>
          </a:p>
          <a:p>
            <a:r>
              <a:rPr lang="en-US" altLang="ko-KR" sz="1000"/>
              <a:t>- </a:t>
            </a:r>
            <a:r>
              <a:rPr lang="ko-KR" altLang="en-US" sz="1000"/>
              <a:t>아리스토텔레스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DA09A-C7B1-46FA-A29B-07ABFE298D3B}"/>
              </a:ext>
            </a:extLst>
          </p:cNvPr>
          <p:cNvSpPr txBox="1"/>
          <p:nvPr/>
        </p:nvSpPr>
        <p:spPr>
          <a:xfrm>
            <a:off x="8417336" y="6388479"/>
            <a:ext cx="3747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/>
              <a:t>[</a:t>
            </a:r>
            <a:r>
              <a:rPr lang="ko-KR" altLang="en-US" sz="800"/>
              <a:t>카오스 술술과학</a:t>
            </a:r>
            <a:r>
              <a:rPr lang="en-US" altLang="ko-KR" sz="800"/>
              <a:t>] </a:t>
            </a:r>
            <a:r>
              <a:rPr lang="ko-KR" altLang="en-US" sz="800"/>
              <a:t>뇌과학 역사 개요</a:t>
            </a:r>
            <a:r>
              <a:rPr lang="en-US" altLang="ko-KR" sz="800"/>
              <a:t>, ‘</a:t>
            </a:r>
            <a:r>
              <a:rPr lang="ko-KR" altLang="en-US" sz="800"/>
              <a:t>카오스 브레인 오디세이</a:t>
            </a:r>
            <a:r>
              <a:rPr lang="en-US" altLang="ko-KR" sz="800"/>
              <a:t>’ </a:t>
            </a:r>
            <a:r>
              <a:rPr lang="ko-KR" altLang="en-US" sz="800"/>
              <a:t>시작</a:t>
            </a: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>
                <a:hlinkClick r:id="rId2"/>
              </a:rPr>
              <a:t>https://namu.wiki/w/%EC%9D%B8%EA%B3%B5%EC%A7%80%EB%8A%A5</a:t>
            </a:r>
            <a:r>
              <a:rPr lang="en-US" altLang="ko-KR" sz="80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sz="800">
                <a:hlinkClick r:id="rId3"/>
              </a:rPr>
              <a:t>https://cinema4dr12.tistory.com/456</a:t>
            </a:r>
            <a:r>
              <a:rPr lang="en-US" altLang="ko-KR" sz="80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DA22F-8B17-4931-8E61-7EAFCDA0F280}"/>
              </a:ext>
            </a:extLst>
          </p:cNvPr>
          <p:cNvSpPr txBox="1"/>
          <p:nvPr/>
        </p:nvSpPr>
        <p:spPr>
          <a:xfrm>
            <a:off x="830681" y="1534759"/>
            <a:ext cx="16049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“</a:t>
            </a:r>
            <a:r>
              <a:rPr lang="ko-KR" altLang="en-US" sz="1000"/>
              <a:t>두개골의 크기와 형태가</a:t>
            </a:r>
            <a:endParaRPr lang="en-US" altLang="ko-KR" sz="1000"/>
          </a:p>
          <a:p>
            <a:r>
              <a:rPr lang="ko-KR" altLang="en-US" sz="1000"/>
              <a:t>사람의 특성을 결정한다</a:t>
            </a:r>
            <a:r>
              <a:rPr lang="en-US" altLang="ko-KR" sz="1000"/>
              <a:t>”</a:t>
            </a:r>
          </a:p>
          <a:p>
            <a:pPr marL="171450" indent="-171450">
              <a:buFontTx/>
              <a:buChar char="-"/>
            </a:pPr>
            <a:r>
              <a:rPr lang="ko-KR" altLang="en-US" sz="1000"/>
              <a:t>프란츠 조셉 갈</a:t>
            </a:r>
            <a:endParaRPr lang="en-US" altLang="ko-KR" sz="1000"/>
          </a:p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뇌과학 암흑기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8BD88-EB8F-455A-A816-7F9E77EA8523}"/>
              </a:ext>
            </a:extLst>
          </p:cNvPr>
          <p:cNvSpPr txBox="1"/>
          <p:nvPr/>
        </p:nvSpPr>
        <p:spPr>
          <a:xfrm>
            <a:off x="3094612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1800</a:t>
            </a:r>
            <a:r>
              <a:rPr lang="ko-KR" altLang="en-US" sz="1200"/>
              <a:t>년 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EDFBF-E77E-4019-8D84-F9A0DC651348}"/>
              </a:ext>
            </a:extLst>
          </p:cNvPr>
          <p:cNvSpPr txBox="1"/>
          <p:nvPr/>
        </p:nvSpPr>
        <p:spPr>
          <a:xfrm>
            <a:off x="2678737" y="1044759"/>
            <a:ext cx="17748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언어 중추 브로카 영역 발견</a:t>
            </a:r>
            <a:endParaRPr lang="en-US" altLang="ko-KR" sz="1000"/>
          </a:p>
          <a:p>
            <a:pPr marL="171450" indent="-171450">
              <a:buFontTx/>
              <a:buChar char="-"/>
            </a:pPr>
            <a:endParaRPr lang="en-US" altLang="ko-KR" sz="1000"/>
          </a:p>
          <a:p>
            <a:r>
              <a:rPr lang="ko-KR" altLang="en-US" sz="1000"/>
              <a:t>뉴런의 체계적 연구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B6A35B6-EC8B-4020-955C-95E0191FCE71}"/>
              </a:ext>
            </a:extLst>
          </p:cNvPr>
          <p:cNvCxnSpPr/>
          <p:nvPr/>
        </p:nvCxnSpPr>
        <p:spPr>
          <a:xfrm>
            <a:off x="815609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135600-6D4A-4D1F-AF0A-9EA1B1997784}"/>
              </a:ext>
            </a:extLst>
          </p:cNvPr>
          <p:cNvCxnSpPr/>
          <p:nvPr/>
        </p:nvCxnSpPr>
        <p:spPr>
          <a:xfrm>
            <a:off x="2687226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EBA2EDC-1656-4FF4-B541-2263C5831867}"/>
              </a:ext>
            </a:extLst>
          </p:cNvPr>
          <p:cNvCxnSpPr>
            <a:cxnSpLocks/>
          </p:cNvCxnSpPr>
          <p:nvPr/>
        </p:nvCxnSpPr>
        <p:spPr>
          <a:xfrm>
            <a:off x="815609" y="2245600"/>
            <a:ext cx="110454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5C1AF04-BA09-4172-A04E-C365EEBF289E}"/>
              </a:ext>
            </a:extLst>
          </p:cNvPr>
          <p:cNvCxnSpPr>
            <a:cxnSpLocks/>
          </p:cNvCxnSpPr>
          <p:nvPr/>
        </p:nvCxnSpPr>
        <p:spPr>
          <a:xfrm>
            <a:off x="815609" y="3087917"/>
            <a:ext cx="8324665" cy="2110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98CCA0-6677-4F13-902E-7B3E209E1076}"/>
              </a:ext>
            </a:extLst>
          </p:cNvPr>
          <p:cNvSpPr txBox="1"/>
          <p:nvPr/>
        </p:nvSpPr>
        <p:spPr>
          <a:xfrm>
            <a:off x="5591893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1900</a:t>
            </a:r>
            <a:r>
              <a:rPr lang="ko-KR" altLang="en-US" sz="1200"/>
              <a:t>년 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2F632C-F91F-4A56-A7E5-F887F6E624B3}"/>
              </a:ext>
            </a:extLst>
          </p:cNvPr>
          <p:cNvSpPr txBox="1"/>
          <p:nvPr/>
        </p:nvSpPr>
        <p:spPr>
          <a:xfrm>
            <a:off x="7894821" y="629480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2000</a:t>
            </a:r>
            <a:r>
              <a:rPr lang="ko-KR" altLang="en-US" sz="1200"/>
              <a:t>년 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538E76-F0EE-49BB-8BFE-DEB0B4E0B757}"/>
              </a:ext>
            </a:extLst>
          </p:cNvPr>
          <p:cNvSpPr txBox="1"/>
          <p:nvPr/>
        </p:nvSpPr>
        <p:spPr>
          <a:xfrm>
            <a:off x="9379212" y="621922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2010</a:t>
            </a:r>
            <a:r>
              <a:rPr lang="ko-KR" altLang="en-US" sz="1200"/>
              <a:t>년 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5CA2DE-0F66-461D-B47C-BEE48C1A940F}"/>
              </a:ext>
            </a:extLst>
          </p:cNvPr>
          <p:cNvSpPr txBox="1"/>
          <p:nvPr/>
        </p:nvSpPr>
        <p:spPr>
          <a:xfrm>
            <a:off x="10810505" y="62192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현재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92570E-406D-4711-8429-580F8DA13035}"/>
              </a:ext>
            </a:extLst>
          </p:cNvPr>
          <p:cNvSpPr txBox="1"/>
          <p:nvPr/>
        </p:nvSpPr>
        <p:spPr>
          <a:xfrm>
            <a:off x="4406188" y="1044758"/>
            <a:ext cx="2569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뇌에 대한 연구 활성화</a:t>
            </a:r>
            <a:r>
              <a:rPr lang="en-US" altLang="ko-KR" sz="1000"/>
              <a:t> :</a:t>
            </a:r>
          </a:p>
          <a:p>
            <a:r>
              <a:rPr lang="en-US" altLang="ko-KR" sz="1000"/>
              <a:t>1906</a:t>
            </a:r>
            <a:r>
              <a:rPr lang="ko-KR" altLang="en-US" sz="1000"/>
              <a:t>년 카할</a:t>
            </a:r>
            <a:r>
              <a:rPr lang="en-US" altLang="ko-KR" sz="1000"/>
              <a:t>, 1932</a:t>
            </a:r>
            <a:r>
              <a:rPr lang="ko-KR" altLang="en-US" sz="1000"/>
              <a:t>년 세링톤에 의해 </a:t>
            </a:r>
            <a:endParaRPr lang="en-US" altLang="ko-KR" sz="1000"/>
          </a:p>
          <a:p>
            <a:r>
              <a:rPr lang="ko-KR" altLang="en-US" sz="1000"/>
              <a:t>신경세포 간의 시냅스</a:t>
            </a:r>
            <a:r>
              <a:rPr lang="en-US" altLang="ko-KR" sz="1000"/>
              <a:t>(synapse) </a:t>
            </a:r>
            <a:r>
              <a:rPr lang="ko-KR" altLang="en-US" sz="1000"/>
              <a:t>개념 탄생</a:t>
            </a:r>
            <a:endParaRPr lang="en-US" altLang="ko-KR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707EC5-542B-4D7F-A08C-C018AF75CA25}"/>
              </a:ext>
            </a:extLst>
          </p:cNvPr>
          <p:cNvSpPr txBox="1"/>
          <p:nvPr/>
        </p:nvSpPr>
        <p:spPr>
          <a:xfrm>
            <a:off x="4453582" y="2260503"/>
            <a:ext cx="17940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1947</a:t>
            </a:r>
            <a:r>
              <a:rPr lang="ko-KR" altLang="en-US" sz="1000"/>
              <a:t>년 트랜지스터 상용화</a:t>
            </a:r>
            <a:endParaRPr lang="en-US" altLang="ko-KR" sz="1000"/>
          </a:p>
          <a:p>
            <a:r>
              <a:rPr lang="en-US" altLang="ko-KR" sz="1000"/>
              <a:t>-&gt; </a:t>
            </a:r>
            <a:r>
              <a:rPr lang="ko-KR" altLang="en-US" sz="1000"/>
              <a:t>컴퓨터 발전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1999</a:t>
            </a:r>
            <a:r>
              <a:rPr lang="ko-KR" altLang="en-US" sz="1000"/>
              <a:t>년 </a:t>
            </a:r>
            <a:r>
              <a:rPr lang="en-US" altLang="ko-KR" sz="1000"/>
              <a:t>NVIDIA</a:t>
            </a:r>
            <a:r>
              <a:rPr lang="ko-KR" altLang="en-US" sz="1000"/>
              <a:t>의</a:t>
            </a:r>
            <a:r>
              <a:rPr lang="en-US" altLang="ko-KR" sz="1000"/>
              <a:t> GPU</a:t>
            </a:r>
            <a:r>
              <a:rPr lang="ko-KR" altLang="en-US" sz="1000"/>
              <a:t> 발명</a:t>
            </a:r>
            <a:endParaRPr lang="en-US" altLang="ko-KR" sz="1000"/>
          </a:p>
          <a:p>
            <a:r>
              <a:rPr lang="en-US" altLang="ko-KR" sz="1000" b="1">
                <a:solidFill>
                  <a:srgbClr val="FF0000"/>
                </a:solidFill>
              </a:rPr>
              <a:t>-&gt; </a:t>
            </a:r>
            <a:r>
              <a:rPr lang="ko-KR" altLang="en-US" sz="1000" b="1">
                <a:solidFill>
                  <a:srgbClr val="FF0000"/>
                </a:solidFill>
              </a:rPr>
              <a:t>빠른 컴퓨터 계산 가능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762BA5-9C7C-41F9-8EE7-B6EC2C7DFE4B}"/>
              </a:ext>
            </a:extLst>
          </p:cNvPr>
          <p:cNvSpPr txBox="1"/>
          <p:nvPr/>
        </p:nvSpPr>
        <p:spPr>
          <a:xfrm>
            <a:off x="4453582" y="3150553"/>
            <a:ext cx="3105337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1950</a:t>
            </a:r>
            <a:r>
              <a:rPr lang="ko-KR" altLang="en-US" sz="1000"/>
              <a:t>년 대 후반</a:t>
            </a:r>
            <a:r>
              <a:rPr lang="en-US" altLang="ko-KR" sz="1000"/>
              <a:t>, </a:t>
            </a:r>
            <a:r>
              <a:rPr lang="ko-KR" altLang="en-US" sz="1000"/>
              <a:t>로젠블라트</a:t>
            </a:r>
            <a:r>
              <a:rPr lang="en-US" altLang="ko-KR" sz="1000"/>
              <a:t> :</a:t>
            </a:r>
          </a:p>
          <a:p>
            <a:r>
              <a:rPr lang="ko-KR" altLang="en-US" sz="1000"/>
              <a:t>인공신경망의 기원인 퍼셉트론 고안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1969</a:t>
            </a:r>
            <a:r>
              <a:rPr lang="ko-KR" altLang="en-US" sz="1000"/>
              <a:t>년 마빈 민스키 주장</a:t>
            </a:r>
            <a:r>
              <a:rPr lang="en-US" altLang="ko-KR" sz="1000"/>
              <a:t>, 1</a:t>
            </a:r>
            <a:r>
              <a:rPr lang="ko-KR" altLang="en-US" sz="1000"/>
              <a:t>차 </a:t>
            </a:r>
            <a:r>
              <a:rPr lang="en-US" altLang="ko-KR" sz="1000"/>
              <a:t>AI </a:t>
            </a:r>
            <a:r>
              <a:rPr lang="ko-KR" altLang="en-US" sz="1000"/>
              <a:t>겨울 시작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퍼셉트론의 비선형문제에 대한 한계 제시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1986</a:t>
            </a:r>
            <a:r>
              <a:rPr lang="ko-KR" altLang="en-US" sz="1000"/>
              <a:t>년 럼멜하트 외 </a:t>
            </a:r>
            <a:r>
              <a:rPr lang="en-US" altLang="ko-KR" sz="1000"/>
              <a:t>2</a:t>
            </a:r>
            <a:r>
              <a:rPr lang="ko-KR" altLang="en-US" sz="1000"/>
              <a:t>명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퍼셉트론</a:t>
            </a:r>
            <a:r>
              <a:rPr lang="en-US" altLang="ko-KR" sz="1000"/>
              <a:t>(</a:t>
            </a:r>
            <a:r>
              <a:rPr lang="ko-KR" altLang="en-US" sz="1000"/>
              <a:t>신경망</a:t>
            </a:r>
            <a:r>
              <a:rPr lang="en-US" altLang="ko-KR" sz="1000"/>
              <a:t>)</a:t>
            </a:r>
            <a:r>
              <a:rPr lang="ko-KR" altLang="en-US" sz="1000"/>
              <a:t> 학습 방법인 역전파 방법 제안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1989</a:t>
            </a:r>
            <a:r>
              <a:rPr lang="ko-KR" altLang="en-US" sz="1000"/>
              <a:t>년 시벤코 신경망의 유연함 증명 </a:t>
            </a:r>
            <a:r>
              <a:rPr lang="en-US" altLang="ko-KR" sz="1000"/>
              <a:t>:</a:t>
            </a:r>
          </a:p>
          <a:p>
            <a:r>
              <a:rPr lang="ko-KR" altLang="en-US" sz="1000"/>
              <a:t>신경망의 </a:t>
            </a:r>
            <a:r>
              <a:rPr lang="en-US" altLang="ko-KR" sz="1000"/>
              <a:t>“universial approximation theorem” </a:t>
            </a:r>
            <a:r>
              <a:rPr lang="ko-KR" altLang="en-US" sz="1000"/>
              <a:t>증명</a:t>
            </a:r>
            <a:endParaRPr lang="en-US" altLang="ko-KR" sz="1000"/>
          </a:p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신경망은 어떠한 함수든 근사화할</a:t>
            </a:r>
            <a:endParaRPr lang="en-US" altLang="ko-KR" sz="1200" b="1">
              <a:solidFill>
                <a:srgbClr val="FF0000"/>
              </a:solidFill>
            </a:endParaRPr>
          </a:p>
          <a:p>
            <a:r>
              <a:rPr lang="ko-KR" altLang="en-US" sz="1200" b="1">
                <a:solidFill>
                  <a:srgbClr val="FF0000"/>
                </a:solidFill>
              </a:rPr>
              <a:t>수 있다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DEC53B-373F-44C5-A618-B1E6CDE4BFBE}"/>
              </a:ext>
            </a:extLst>
          </p:cNvPr>
          <p:cNvSpPr txBox="1"/>
          <p:nvPr/>
        </p:nvSpPr>
        <p:spPr>
          <a:xfrm>
            <a:off x="4453582" y="5344791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모델이 스스로 규칙을 학습하는 방식 연구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그 중에 학습하는 방법에 따라 지도</a:t>
            </a:r>
            <a:r>
              <a:rPr lang="en-US" altLang="ko-KR" sz="1000"/>
              <a:t>, </a:t>
            </a:r>
            <a:r>
              <a:rPr lang="ko-KR" altLang="en-US" sz="1000"/>
              <a:t>비지도</a:t>
            </a:r>
            <a:r>
              <a:rPr lang="en-US" altLang="ko-KR" sz="1000"/>
              <a:t>,</a:t>
            </a:r>
          </a:p>
          <a:p>
            <a:r>
              <a:rPr lang="ko-KR" altLang="en-US" sz="1000"/>
              <a:t>강화학습 등 명칭이 붙혀짐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062DCF-74B0-4ABA-8CD3-7A99C72B43C5}"/>
              </a:ext>
            </a:extLst>
          </p:cNvPr>
          <p:cNvCxnSpPr/>
          <p:nvPr/>
        </p:nvCxnSpPr>
        <p:spPr>
          <a:xfrm>
            <a:off x="4402812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D56667-98EC-44B5-B3B3-801D5EF6F65E}"/>
              </a:ext>
            </a:extLst>
          </p:cNvPr>
          <p:cNvSpPr txBox="1"/>
          <p:nvPr/>
        </p:nvSpPr>
        <p:spPr>
          <a:xfrm>
            <a:off x="7494355" y="2276822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GPU</a:t>
            </a:r>
            <a:r>
              <a:rPr lang="ko-KR" altLang="en-US" sz="1000" b="1">
                <a:solidFill>
                  <a:srgbClr val="FF0000"/>
                </a:solidFill>
              </a:rPr>
              <a:t>를 사용하는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ko-KR" altLang="en-US" sz="1000" b="1">
                <a:solidFill>
                  <a:srgbClr val="FF0000"/>
                </a:solidFill>
              </a:rPr>
              <a:t>인공지능 전문언어 개발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000"/>
              <a:t>Tensorflow, Keras,</a:t>
            </a:r>
          </a:p>
          <a:p>
            <a:r>
              <a:rPr lang="en-US" altLang="ko-KR" sz="1000"/>
              <a:t>Theano, Pytorch </a:t>
            </a:r>
            <a:r>
              <a:rPr lang="ko-KR" altLang="en-US" sz="1000"/>
              <a:t>등</a:t>
            </a:r>
            <a:endParaRPr lang="en-US" altLang="ko-KR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125D2AC-4FBA-433A-BC7B-B3D5F3BCDA13}"/>
              </a:ext>
            </a:extLst>
          </p:cNvPr>
          <p:cNvCxnSpPr>
            <a:cxnSpLocks/>
          </p:cNvCxnSpPr>
          <p:nvPr/>
        </p:nvCxnSpPr>
        <p:spPr>
          <a:xfrm>
            <a:off x="815609" y="5304989"/>
            <a:ext cx="83246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3EC11C-0434-4DD4-9860-768314754367}"/>
              </a:ext>
            </a:extLst>
          </p:cNvPr>
          <p:cNvSpPr txBox="1"/>
          <p:nvPr/>
        </p:nvSpPr>
        <p:spPr>
          <a:xfrm>
            <a:off x="3613765" y="1986196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-&gt; </a:t>
            </a:r>
            <a:r>
              <a:rPr lang="ko-KR" altLang="en-US" sz="1200" b="1">
                <a:solidFill>
                  <a:srgbClr val="FF0000"/>
                </a:solidFill>
              </a:rPr>
              <a:t>뇌연구 활성화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98D08E-E3AF-4F25-A260-11CF2DEA76E0}"/>
              </a:ext>
            </a:extLst>
          </p:cNvPr>
          <p:cNvCxnSpPr/>
          <p:nvPr/>
        </p:nvCxnSpPr>
        <p:spPr>
          <a:xfrm>
            <a:off x="7494355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AE259B8-D338-4475-A54C-107524C68793}"/>
              </a:ext>
            </a:extLst>
          </p:cNvPr>
          <p:cNvCxnSpPr>
            <a:cxnSpLocks/>
          </p:cNvCxnSpPr>
          <p:nvPr/>
        </p:nvCxnSpPr>
        <p:spPr>
          <a:xfrm>
            <a:off x="815609" y="6238249"/>
            <a:ext cx="1104546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9747494-A0B6-4D66-B76A-834582A8737A}"/>
              </a:ext>
            </a:extLst>
          </p:cNvPr>
          <p:cNvSpPr txBox="1"/>
          <p:nvPr/>
        </p:nvSpPr>
        <p:spPr>
          <a:xfrm>
            <a:off x="9530821" y="398325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2016</a:t>
            </a:r>
            <a:r>
              <a:rPr lang="ko-KR" altLang="en-US" sz="1000" b="1">
                <a:solidFill>
                  <a:srgbClr val="FF0000"/>
                </a:solidFill>
              </a:rPr>
              <a:t>년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ko-KR" altLang="en-US" sz="1000" b="1">
                <a:solidFill>
                  <a:srgbClr val="FF0000"/>
                </a:solidFill>
              </a:rPr>
              <a:t>알파고</a:t>
            </a:r>
            <a:endParaRPr lang="en-US" altLang="ko-KR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126BC1-E154-43D6-BE9D-3EC527EA6A4C}"/>
              </a:ext>
            </a:extLst>
          </p:cNvPr>
          <p:cNvSpPr txBox="1"/>
          <p:nvPr/>
        </p:nvSpPr>
        <p:spPr>
          <a:xfrm>
            <a:off x="10803115" y="3962156"/>
            <a:ext cx="837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</a:rPr>
              <a:t>2023</a:t>
            </a:r>
            <a:r>
              <a:rPr lang="ko-KR" altLang="en-US" sz="1000" b="1">
                <a:solidFill>
                  <a:srgbClr val="FF0000"/>
                </a:solidFill>
              </a:rPr>
              <a:t>년</a:t>
            </a:r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000" b="1">
                <a:solidFill>
                  <a:srgbClr val="FF0000"/>
                </a:solidFill>
              </a:rPr>
              <a:t>ChatGPT</a:t>
            </a:r>
          </a:p>
          <a:p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생성형 </a:t>
            </a:r>
            <a:r>
              <a:rPr lang="en-US" altLang="ko-KR" sz="1000" b="1">
                <a:solidFill>
                  <a:srgbClr val="FF0000"/>
                </a:solidFill>
              </a:rPr>
              <a:t>AI)</a:t>
            </a:r>
            <a:endParaRPr lang="en-US" altLang="ko-KR" sz="100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5B87E19-0AB3-4A29-92FE-84E6B50BC435}"/>
              </a:ext>
            </a:extLst>
          </p:cNvPr>
          <p:cNvCxnSpPr/>
          <p:nvPr/>
        </p:nvCxnSpPr>
        <p:spPr>
          <a:xfrm>
            <a:off x="9140274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F3F4F4-790F-462B-AD89-76E924F9A79F}"/>
              </a:ext>
            </a:extLst>
          </p:cNvPr>
          <p:cNvSpPr/>
          <p:nvPr/>
        </p:nvSpPr>
        <p:spPr>
          <a:xfrm>
            <a:off x="9504774" y="3356002"/>
            <a:ext cx="699613" cy="162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68BF9E7-16AA-48E1-81B2-A57B80C64167}"/>
              </a:ext>
            </a:extLst>
          </p:cNvPr>
          <p:cNvCxnSpPr/>
          <p:nvPr/>
        </p:nvCxnSpPr>
        <p:spPr>
          <a:xfrm>
            <a:off x="10388764" y="982133"/>
            <a:ext cx="0" cy="52561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6BB1A4-198E-4713-AF39-0637479B9E95}"/>
              </a:ext>
            </a:extLst>
          </p:cNvPr>
          <p:cNvSpPr/>
          <p:nvPr/>
        </p:nvSpPr>
        <p:spPr>
          <a:xfrm>
            <a:off x="10685781" y="3356001"/>
            <a:ext cx="1037559" cy="162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714231B-B6DC-4B9C-A55D-BAAC5CE2062A}"/>
              </a:ext>
            </a:extLst>
          </p:cNvPr>
          <p:cNvSpPr/>
          <p:nvPr/>
        </p:nvSpPr>
        <p:spPr>
          <a:xfrm>
            <a:off x="6823636" y="5121142"/>
            <a:ext cx="456287" cy="470262"/>
          </a:xfrm>
          <a:custGeom>
            <a:avLst/>
            <a:gdLst>
              <a:gd name="connsiteX0" fmla="*/ 0 w 456287"/>
              <a:gd name="connsiteY0" fmla="*/ 0 h 470262"/>
              <a:gd name="connsiteX1" fmla="*/ 444138 w 456287"/>
              <a:gd name="connsiteY1" fmla="*/ 209005 h 470262"/>
              <a:gd name="connsiteX2" fmla="*/ 287383 w 456287"/>
              <a:gd name="connsiteY2" fmla="*/ 470262 h 4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287" h="470262">
                <a:moveTo>
                  <a:pt x="0" y="0"/>
                </a:moveTo>
                <a:cubicBezTo>
                  <a:pt x="198120" y="65314"/>
                  <a:pt x="396241" y="130628"/>
                  <a:pt x="444138" y="209005"/>
                </a:cubicBezTo>
                <a:cubicBezTo>
                  <a:pt x="492035" y="287382"/>
                  <a:pt x="389709" y="378822"/>
                  <a:pt x="287383" y="4702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93D316-3D07-47CB-92CE-3651DBA62261}"/>
              </a:ext>
            </a:extLst>
          </p:cNvPr>
          <p:cNvSpPr txBox="1"/>
          <p:nvPr/>
        </p:nvSpPr>
        <p:spPr>
          <a:xfrm>
            <a:off x="7521777" y="3154705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신경망 모델 구조 연구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B572A54-FB91-4FC5-9390-2C46864F9B2D}"/>
              </a:ext>
            </a:extLst>
          </p:cNvPr>
          <p:cNvSpPr/>
          <p:nvPr/>
        </p:nvSpPr>
        <p:spPr>
          <a:xfrm>
            <a:off x="1913467" y="1488982"/>
            <a:ext cx="8932333" cy="3045349"/>
          </a:xfrm>
          <a:custGeom>
            <a:avLst/>
            <a:gdLst>
              <a:gd name="connsiteX0" fmla="*/ 0 w 8932333"/>
              <a:gd name="connsiteY0" fmla="*/ 255151 h 3045349"/>
              <a:gd name="connsiteX1" fmla="*/ 2853266 w 8932333"/>
              <a:gd name="connsiteY1" fmla="*/ 229751 h 3045349"/>
              <a:gd name="connsiteX2" fmla="*/ 4267200 w 8932333"/>
              <a:gd name="connsiteY2" fmla="*/ 2702018 h 3045349"/>
              <a:gd name="connsiteX3" fmla="*/ 8932333 w 8932333"/>
              <a:gd name="connsiteY3" fmla="*/ 2964485 h 304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2333" h="3045349">
                <a:moveTo>
                  <a:pt x="0" y="255151"/>
                </a:moveTo>
                <a:cubicBezTo>
                  <a:pt x="1071033" y="38545"/>
                  <a:pt x="2142066" y="-178060"/>
                  <a:pt x="2853266" y="229751"/>
                </a:cubicBezTo>
                <a:cubicBezTo>
                  <a:pt x="3564466" y="637562"/>
                  <a:pt x="3254022" y="2246229"/>
                  <a:pt x="4267200" y="2702018"/>
                </a:cubicBezTo>
                <a:cubicBezTo>
                  <a:pt x="5280378" y="3157807"/>
                  <a:pt x="7106355" y="3061146"/>
                  <a:pt x="8932333" y="2964485"/>
                </a:cubicBezTo>
              </a:path>
            </a:pathLst>
          </a:custGeom>
          <a:noFill/>
          <a:ln w="3810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16ABB8-4C1B-4A22-98C2-0CBF37DBE45F}"/>
              </a:ext>
            </a:extLst>
          </p:cNvPr>
          <p:cNvGrpSpPr/>
          <p:nvPr/>
        </p:nvGrpSpPr>
        <p:grpSpPr>
          <a:xfrm>
            <a:off x="5651219" y="1140896"/>
            <a:ext cx="6209855" cy="1771817"/>
            <a:chOff x="5902834" y="1378735"/>
            <a:chExt cx="6209855" cy="17718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5BB5D96-0A1B-4518-9991-814311D08C84}"/>
                </a:ext>
              </a:extLst>
            </p:cNvPr>
            <p:cNvSpPr/>
            <p:nvPr/>
          </p:nvSpPr>
          <p:spPr>
            <a:xfrm>
              <a:off x="5902834" y="1378735"/>
              <a:ext cx="6209855" cy="17718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272C98-18D1-4EA8-98CB-07191989072E}"/>
                </a:ext>
              </a:extLst>
            </p:cNvPr>
            <p:cNvSpPr txBox="1"/>
            <p:nvPr/>
          </p:nvSpPr>
          <p:spPr>
            <a:xfrm>
              <a:off x="5932586" y="1586614"/>
              <a:ext cx="6120586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chemeClr val="bg1"/>
                  </a:solidFill>
                </a:rPr>
                <a:t>현재 인공지능의 추세는 데이터로부터 학습하는 기계학습의 영향력이</a:t>
              </a:r>
              <a:endParaRPr lang="en-US" altLang="ko-KR" sz="1400" b="1">
                <a:solidFill>
                  <a:schemeClr val="bg1"/>
                </a:solidFill>
              </a:endParaRPr>
            </a:p>
            <a:p>
              <a:r>
                <a:rPr lang="ko-KR" altLang="en-US" sz="1400" b="1">
                  <a:solidFill>
                    <a:schemeClr val="bg1"/>
                  </a:solidFill>
                </a:rPr>
                <a:t> 강하며</a:t>
              </a:r>
              <a:r>
                <a:rPr lang="en-US" altLang="ko-KR" sz="1400" b="1">
                  <a:solidFill>
                    <a:schemeClr val="bg1"/>
                  </a:solidFill>
                </a:rPr>
                <a:t>, </a:t>
              </a:r>
              <a:r>
                <a:rPr lang="ko-KR" altLang="en-US" sz="1400" b="1">
                  <a:solidFill>
                    <a:schemeClr val="bg1"/>
                  </a:solidFill>
                </a:rPr>
                <a:t>아직 데이터로부터</a:t>
              </a:r>
              <a:r>
                <a:rPr lang="en-US" altLang="ko-KR" sz="1400" b="1">
                  <a:solidFill>
                    <a:schemeClr val="bg1"/>
                  </a:solidFill>
                </a:rPr>
                <a:t> </a:t>
              </a:r>
              <a:r>
                <a:rPr lang="ko-KR" altLang="en-US" sz="1400" b="1">
                  <a:solidFill>
                    <a:schemeClr val="bg1"/>
                  </a:solidFill>
                </a:rPr>
                <a:t>학습하는 수준은 </a:t>
              </a:r>
              <a:r>
                <a:rPr lang="en-US" altLang="ko-KR" sz="1400" b="1">
                  <a:solidFill>
                    <a:schemeClr val="bg1"/>
                  </a:solidFill>
                </a:rPr>
                <a:t>0-2</a:t>
              </a:r>
              <a:r>
                <a:rPr lang="ko-KR" altLang="en-US" sz="1400" b="1">
                  <a:solidFill>
                    <a:schemeClr val="bg1"/>
                  </a:solidFill>
                </a:rPr>
                <a:t>세 수준으로 많은 </a:t>
              </a:r>
              <a:r>
                <a:rPr lang="en-US" altLang="ko-KR" sz="1400" b="1">
                  <a:solidFill>
                    <a:schemeClr val="bg1"/>
                  </a:solidFill>
                </a:rPr>
                <a:t>data</a:t>
              </a:r>
              <a:r>
                <a:rPr lang="ko-KR" altLang="en-US" sz="1400" b="1">
                  <a:solidFill>
                    <a:schemeClr val="bg1"/>
                  </a:solidFill>
                </a:rPr>
                <a:t>와</a:t>
              </a:r>
              <a:endParaRPr lang="en-US" altLang="ko-KR" sz="1400" b="1">
                <a:solidFill>
                  <a:schemeClr val="bg1"/>
                </a:solidFill>
              </a:endParaRPr>
            </a:p>
            <a:p>
              <a:r>
                <a:rPr lang="ko-KR" altLang="en-US" sz="1400" b="1">
                  <a:solidFill>
                    <a:schemeClr val="bg1"/>
                  </a:solidFill>
                </a:rPr>
                <a:t>큰 </a:t>
              </a:r>
              <a:r>
                <a:rPr lang="en-US" altLang="ko-KR" sz="1400" b="1">
                  <a:solidFill>
                    <a:schemeClr val="bg1"/>
                  </a:solidFill>
                </a:rPr>
                <a:t>model</a:t>
              </a:r>
              <a:r>
                <a:rPr lang="ko-KR" altLang="en-US" sz="1400" b="1">
                  <a:solidFill>
                    <a:schemeClr val="bg1"/>
                  </a:solidFill>
                </a:rPr>
                <a:t>이 필요함</a:t>
              </a:r>
              <a:endParaRPr lang="en-US" altLang="ko-KR" sz="1400" b="1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b="1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chemeClr val="bg1"/>
                  </a:solidFill>
                </a:rPr>
                <a:t>하지만 여전히 뇌과학으로부터 높은 수준의 다음 학습 방법을 배워올</a:t>
              </a:r>
              <a:endParaRPr lang="en-US" altLang="ko-KR" sz="1400" b="1">
                <a:solidFill>
                  <a:schemeClr val="bg1"/>
                </a:solidFill>
              </a:endParaRPr>
            </a:p>
            <a:p>
              <a:r>
                <a:rPr lang="ko-KR" altLang="en-US" sz="1400" b="1">
                  <a:solidFill>
                    <a:schemeClr val="bg1"/>
                  </a:solidFill>
                </a:rPr>
                <a:t>가능성이 매우 큼</a:t>
              </a:r>
              <a:endParaRPr lang="en-US" altLang="ko-KR" sz="1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33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7831052-3A95-41A9-B075-4D99320587AD}"/>
              </a:ext>
            </a:extLst>
          </p:cNvPr>
          <p:cNvSpPr txBox="1"/>
          <p:nvPr/>
        </p:nvSpPr>
        <p:spPr>
          <a:xfrm>
            <a:off x="1976157" y="3152001"/>
            <a:ext cx="8239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인공지능은 어떻게 활용될 것인가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?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241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9FF80-6349-4A70-BE61-EA7F92B6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34" y="3702989"/>
            <a:ext cx="6394949" cy="2573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0AA414-8F7B-47B2-A157-187908A2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76" y="642163"/>
            <a:ext cx="6291666" cy="2633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6F968-7CF1-40CB-B80B-CAFAC1015A03}"/>
              </a:ext>
            </a:extLst>
          </p:cNvPr>
          <p:cNvSpPr txBox="1"/>
          <p:nvPr/>
        </p:nvSpPr>
        <p:spPr>
          <a:xfrm>
            <a:off x="618287" y="163585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터널 사고음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00476-2D1A-47B0-A72A-642792B3FA89}"/>
              </a:ext>
            </a:extLst>
          </p:cNvPr>
          <p:cNvSpPr txBox="1"/>
          <p:nvPr/>
        </p:nvSpPr>
        <p:spPr>
          <a:xfrm>
            <a:off x="618287" y="469101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실제 사고음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2AE46-6BE3-48EB-8067-089E5F3836F1}"/>
              </a:ext>
            </a:extLst>
          </p:cNvPr>
          <p:cNvSpPr txBox="1"/>
          <p:nvPr/>
        </p:nvSpPr>
        <p:spPr>
          <a:xfrm>
            <a:off x="346578" y="1836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터널 사고음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F40CC-60EE-469D-921E-685F625583E4}"/>
              </a:ext>
            </a:extLst>
          </p:cNvPr>
          <p:cNvSpPr txBox="1"/>
          <p:nvPr/>
        </p:nvSpPr>
        <p:spPr>
          <a:xfrm>
            <a:off x="5195683" y="33047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9660E-012E-4D95-BD13-D7330FD272AC}"/>
              </a:ext>
            </a:extLst>
          </p:cNvPr>
          <p:cNvSpPr txBox="1"/>
          <p:nvPr/>
        </p:nvSpPr>
        <p:spPr>
          <a:xfrm>
            <a:off x="9406567" y="4691017"/>
            <a:ext cx="209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96% </a:t>
            </a:r>
            <a:r>
              <a:rPr lang="ko-KR" altLang="en-US"/>
              <a:t>이상</a:t>
            </a:r>
            <a:r>
              <a:rPr lang="en-US" altLang="ko-KR"/>
              <a:t> </a:t>
            </a:r>
            <a:r>
              <a:rPr lang="ko-KR" altLang="en-US"/>
              <a:t>정확도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28030-C66A-4B58-AAC8-3D0B0807D120}"/>
              </a:ext>
            </a:extLst>
          </p:cNvPr>
          <p:cNvSpPr txBox="1"/>
          <p:nvPr/>
        </p:nvSpPr>
        <p:spPr>
          <a:xfrm>
            <a:off x="2422534" y="189412"/>
            <a:ext cx="2952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6"/>
              </a:rPr>
              <a:t>http://www.aads.co.kr/</a:t>
            </a:r>
            <a:r>
              <a:rPr lang="ko-KR" altLang="en-US"/>
              <a:t> </a:t>
            </a:r>
          </a:p>
        </p:txBody>
      </p:sp>
      <p:pic>
        <p:nvPicPr>
          <p:cNvPr id="9" name="터널사고음">
            <a:hlinkClick r:id="" action="ppaction://media"/>
            <a:extLst>
              <a:ext uri="{FF2B5EF4-FFF2-40B4-BE49-F238E27FC236}">
                <a16:creationId xmlns:a16="http://schemas.microsoft.com/office/drawing/2014/main" id="{B9C4470E-E1BF-43A3-B74E-5026A5F1B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3777" y="2166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6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인공지능 활용 </a:t>
            </a:r>
            <a:r>
              <a:rPr lang="en-US" altLang="ko-KR" sz="2800"/>
              <a:t>: </a:t>
            </a:r>
            <a:r>
              <a:rPr lang="ko-KR" altLang="en-US" sz="2800"/>
              <a:t>금융 </a:t>
            </a:r>
            <a:r>
              <a:rPr lang="en-US" altLang="ko-KR" sz="2800"/>
              <a:t>+ </a:t>
            </a:r>
            <a:r>
              <a:rPr lang="ko-KR" altLang="en-US" sz="2800"/>
              <a:t>인공지능</a:t>
            </a:r>
            <a:endParaRPr lang="ko-KR" altLang="en-US" sz="2800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2353EE3-DD92-47DF-A095-22DA774B6AB9}"/>
              </a:ext>
            </a:extLst>
          </p:cNvPr>
          <p:cNvSpPr/>
          <p:nvPr/>
        </p:nvSpPr>
        <p:spPr>
          <a:xfrm>
            <a:off x="5530635" y="4268486"/>
            <a:ext cx="897601" cy="959460"/>
          </a:xfrm>
          <a:prstGeom prst="plus">
            <a:avLst>
              <a:gd name="adj" fmla="val 350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8B5391-CE12-4D2E-8131-00CEFEC8ADC5}"/>
              </a:ext>
            </a:extLst>
          </p:cNvPr>
          <p:cNvSpPr/>
          <p:nvPr/>
        </p:nvSpPr>
        <p:spPr>
          <a:xfrm rot="1392187">
            <a:off x="5511496" y="1543704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FFA28-D4F4-4C29-AFCB-439E78B4C0C6}"/>
              </a:ext>
            </a:extLst>
          </p:cNvPr>
          <p:cNvSpPr/>
          <p:nvPr/>
        </p:nvSpPr>
        <p:spPr>
          <a:xfrm>
            <a:off x="1446963" y="2909154"/>
            <a:ext cx="3549435" cy="673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데이터를 활용한 인공지능 기술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DD4347-FD6F-4A05-93F0-E522127860D1}"/>
              </a:ext>
            </a:extLst>
          </p:cNvPr>
          <p:cNvSpPr/>
          <p:nvPr/>
        </p:nvSpPr>
        <p:spPr>
          <a:xfrm>
            <a:off x="1985343" y="113788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은행의 고객 데이터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통장 등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EBE35-1141-4858-9F00-5BC15A9ECC49}"/>
              </a:ext>
            </a:extLst>
          </p:cNvPr>
          <p:cNvSpPr/>
          <p:nvPr/>
        </p:nvSpPr>
        <p:spPr>
          <a:xfrm>
            <a:off x="6838697" y="203997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새로운 금융 상품 제안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503683E-D924-46BF-97C1-447D32A390ED}"/>
              </a:ext>
            </a:extLst>
          </p:cNvPr>
          <p:cNvSpPr/>
          <p:nvPr/>
        </p:nvSpPr>
        <p:spPr>
          <a:xfrm rot="20347260">
            <a:off x="5498568" y="2735973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9FA4F-CBCB-422D-B259-42E7425F49F2}"/>
              </a:ext>
            </a:extLst>
          </p:cNvPr>
          <p:cNvSpPr txBox="1"/>
          <p:nvPr/>
        </p:nvSpPr>
        <p:spPr>
          <a:xfrm>
            <a:off x="5490651" y="20729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</a:rPr>
              <a:t>연결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  <p:pic>
        <p:nvPicPr>
          <p:cNvPr id="20" name="Picture 4" descr="AI] 인공지능, 그 정확한 개념은 무엇인가? &lt; Opinion &lt; Ai/Robot &lt; Tech &lt; 기사본문 - 코딩월드뉴스">
            <a:hlinkClick r:id="rId2"/>
            <a:extLst>
              <a:ext uri="{FF2B5EF4-FFF2-40B4-BE49-F238E27FC236}">
                <a16:creationId xmlns:a16="http://schemas.microsoft.com/office/drawing/2014/main" id="{FE892820-849C-4421-A2FA-25BBC73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74" y="3833817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B3F4A9-7D76-4915-BB2F-43E6C603E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84" y="3582394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인공지능 활용 </a:t>
            </a:r>
            <a:r>
              <a:rPr lang="en-US" altLang="ko-KR" sz="2800"/>
              <a:t>: </a:t>
            </a:r>
            <a:r>
              <a:rPr lang="ko-KR" altLang="en-US" sz="2800"/>
              <a:t>신소재 </a:t>
            </a:r>
            <a:r>
              <a:rPr lang="en-US" altLang="ko-KR" sz="2800"/>
              <a:t>+ </a:t>
            </a:r>
            <a:r>
              <a:rPr lang="ko-KR" altLang="en-US" sz="2800"/>
              <a:t>인공지능</a:t>
            </a:r>
            <a:endParaRPr lang="ko-KR" altLang="en-US" sz="2800" dirty="0"/>
          </a:p>
        </p:txBody>
      </p:sp>
      <p:pic>
        <p:nvPicPr>
          <p:cNvPr id="27" name="Picture 2" descr="인공지능으로 신소재를 개발할 수 있다?">
            <a:hlinkClick r:id="rId2"/>
            <a:extLst>
              <a:ext uri="{FF2B5EF4-FFF2-40B4-BE49-F238E27FC236}">
                <a16:creationId xmlns:a16="http://schemas.microsoft.com/office/drawing/2014/main" id="{F24B0A82-8145-4629-BBC9-D61F39BC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23" y="435927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I] 인공지능, 그 정확한 개념은 무엇인가? &lt; Opinion &lt; Ai/Robot &lt; Tech &lt; 기사본문 - 코딩월드뉴스">
            <a:hlinkClick r:id="rId4"/>
            <a:extLst>
              <a:ext uri="{FF2B5EF4-FFF2-40B4-BE49-F238E27FC236}">
                <a16:creationId xmlns:a16="http://schemas.microsoft.com/office/drawing/2014/main" id="{79A4DD9F-7004-4EC5-91B7-66309827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74" y="4316417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십자형 28">
            <a:extLst>
              <a:ext uri="{FF2B5EF4-FFF2-40B4-BE49-F238E27FC236}">
                <a16:creationId xmlns:a16="http://schemas.microsoft.com/office/drawing/2014/main" id="{0706BB6B-0336-4512-B520-AA2E0A851BFB}"/>
              </a:ext>
            </a:extLst>
          </p:cNvPr>
          <p:cNvSpPr/>
          <p:nvPr/>
        </p:nvSpPr>
        <p:spPr>
          <a:xfrm>
            <a:off x="5530635" y="4751086"/>
            <a:ext cx="897601" cy="959460"/>
          </a:xfrm>
          <a:prstGeom prst="plus">
            <a:avLst>
              <a:gd name="adj" fmla="val 350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E48162C-4CA5-4C7A-8671-1FA48FF65FA8}"/>
              </a:ext>
            </a:extLst>
          </p:cNvPr>
          <p:cNvSpPr/>
          <p:nvPr/>
        </p:nvSpPr>
        <p:spPr>
          <a:xfrm rot="1392187">
            <a:off x="5511496" y="1543704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58976B-4367-4933-8A7A-678FA90F07E8}"/>
              </a:ext>
            </a:extLst>
          </p:cNvPr>
          <p:cNvSpPr/>
          <p:nvPr/>
        </p:nvSpPr>
        <p:spPr>
          <a:xfrm>
            <a:off x="1446963" y="2909154"/>
            <a:ext cx="3549435" cy="673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데이터를 활용한 인공지능 기술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3EA8CD-B2AD-4877-9D8D-9699995D4AA8}"/>
              </a:ext>
            </a:extLst>
          </p:cNvPr>
          <p:cNvSpPr/>
          <p:nvPr/>
        </p:nvSpPr>
        <p:spPr>
          <a:xfrm>
            <a:off x="1985343" y="113788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신소재 기술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4ECC1C-64DC-4327-85ED-6FF2317F7CB0}"/>
              </a:ext>
            </a:extLst>
          </p:cNvPr>
          <p:cNvSpPr/>
          <p:nvPr/>
        </p:nvSpPr>
        <p:spPr>
          <a:xfrm>
            <a:off x="6838697" y="203997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신소재 분야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455FA0E-5E69-43DC-83AB-9D32A0C52D81}"/>
              </a:ext>
            </a:extLst>
          </p:cNvPr>
          <p:cNvSpPr/>
          <p:nvPr/>
        </p:nvSpPr>
        <p:spPr>
          <a:xfrm rot="20347260">
            <a:off x="5498568" y="2735973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30F315-0CAC-4D44-8553-2328C0402827}"/>
              </a:ext>
            </a:extLst>
          </p:cNvPr>
          <p:cNvSpPr txBox="1"/>
          <p:nvPr/>
        </p:nvSpPr>
        <p:spPr>
          <a:xfrm>
            <a:off x="5490651" y="20729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</a:rPr>
              <a:t>연결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8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인공지능 활용 </a:t>
            </a:r>
            <a:r>
              <a:rPr lang="en-US" altLang="ko-KR" sz="2800"/>
              <a:t>: </a:t>
            </a:r>
            <a:r>
              <a:rPr lang="ko-KR" altLang="en-US" sz="2800"/>
              <a:t>약학 </a:t>
            </a:r>
            <a:r>
              <a:rPr lang="en-US" altLang="ko-KR" sz="2800"/>
              <a:t>+ </a:t>
            </a:r>
            <a:r>
              <a:rPr lang="ko-KR" altLang="en-US" sz="2800"/>
              <a:t>인공지능</a:t>
            </a:r>
            <a:endParaRPr lang="ko-KR" altLang="en-US" sz="2800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2353EE3-DD92-47DF-A095-22DA774B6AB9}"/>
              </a:ext>
            </a:extLst>
          </p:cNvPr>
          <p:cNvSpPr/>
          <p:nvPr/>
        </p:nvSpPr>
        <p:spPr>
          <a:xfrm>
            <a:off x="5530635" y="4268486"/>
            <a:ext cx="897601" cy="959460"/>
          </a:xfrm>
          <a:prstGeom prst="plus">
            <a:avLst>
              <a:gd name="adj" fmla="val 350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8B5391-CE12-4D2E-8131-00CEFEC8ADC5}"/>
              </a:ext>
            </a:extLst>
          </p:cNvPr>
          <p:cNvSpPr/>
          <p:nvPr/>
        </p:nvSpPr>
        <p:spPr>
          <a:xfrm rot="1392187">
            <a:off x="5511496" y="1543704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FFA28-D4F4-4C29-AFCB-439E78B4C0C6}"/>
              </a:ext>
            </a:extLst>
          </p:cNvPr>
          <p:cNvSpPr/>
          <p:nvPr/>
        </p:nvSpPr>
        <p:spPr>
          <a:xfrm>
            <a:off x="1446963" y="2909154"/>
            <a:ext cx="3549435" cy="673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데이터를 활용한 인공지능 기술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DD4347-FD6F-4A05-93F0-E522127860D1}"/>
              </a:ext>
            </a:extLst>
          </p:cNvPr>
          <p:cNvSpPr/>
          <p:nvPr/>
        </p:nvSpPr>
        <p:spPr>
          <a:xfrm>
            <a:off x="1985343" y="113788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약학 기술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EBE35-1141-4858-9F00-5BC15A9ECC49}"/>
              </a:ext>
            </a:extLst>
          </p:cNvPr>
          <p:cNvSpPr/>
          <p:nvPr/>
        </p:nvSpPr>
        <p:spPr>
          <a:xfrm>
            <a:off x="6838697" y="203997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약학 분야 새로운 약 생성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503683E-D924-46BF-97C1-447D32A390ED}"/>
              </a:ext>
            </a:extLst>
          </p:cNvPr>
          <p:cNvSpPr/>
          <p:nvPr/>
        </p:nvSpPr>
        <p:spPr>
          <a:xfrm rot="20347260">
            <a:off x="5498568" y="2735973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9FA4F-CBCB-422D-B259-42E7425F49F2}"/>
              </a:ext>
            </a:extLst>
          </p:cNvPr>
          <p:cNvSpPr txBox="1"/>
          <p:nvPr/>
        </p:nvSpPr>
        <p:spPr>
          <a:xfrm>
            <a:off x="5490651" y="20729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</a:rPr>
              <a:t>연결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  <p:pic>
        <p:nvPicPr>
          <p:cNvPr id="19" name="Picture 2" descr="명약이 독약될 수도… 같은 약 먹어도 효과 다른 이유">
            <a:hlinkClick r:id="rId2"/>
            <a:extLst>
              <a:ext uri="{FF2B5EF4-FFF2-40B4-BE49-F238E27FC236}">
                <a16:creationId xmlns:a16="http://schemas.microsoft.com/office/drawing/2014/main" id="{2D1728FD-A0AD-471A-9AEF-760673E7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70" y="387667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I] 인공지능, 그 정확한 개념은 무엇인가? &lt; Opinion &lt; Ai/Robot &lt; Tech &lt; 기사본문 - 코딩월드뉴스">
            <a:hlinkClick r:id="rId4"/>
            <a:extLst>
              <a:ext uri="{FF2B5EF4-FFF2-40B4-BE49-F238E27FC236}">
                <a16:creationId xmlns:a16="http://schemas.microsoft.com/office/drawing/2014/main" id="{FE892820-849C-4421-A2FA-25BBC73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74" y="3833817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D3FA60-0905-44B4-A621-685B4BF87328}"/>
              </a:ext>
            </a:extLst>
          </p:cNvPr>
          <p:cNvSpPr txBox="1"/>
          <p:nvPr/>
        </p:nvSpPr>
        <p:spPr>
          <a:xfrm>
            <a:off x="6290870" y="5918200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단백질 해결 인공지능 모델 </a:t>
            </a:r>
            <a:r>
              <a:rPr lang="en-US" altLang="ko-KR"/>
              <a:t>: </a:t>
            </a:r>
            <a:r>
              <a:rPr lang="ko-KR" altLang="en-US"/>
              <a:t>알파폴드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54AD9-6677-4C46-867C-1B4B7A0FA37F}"/>
              </a:ext>
            </a:extLst>
          </p:cNvPr>
          <p:cNvSpPr txBox="1"/>
          <p:nvPr/>
        </p:nvSpPr>
        <p:spPr>
          <a:xfrm>
            <a:off x="1793915" y="5858936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새로운 약을 생성하는 인공지능</a:t>
            </a:r>
          </a:p>
        </p:txBody>
      </p:sp>
    </p:spTree>
    <p:extLst>
      <p:ext uri="{BB962C8B-B14F-4D97-AF65-F5344CB8AC3E}">
        <p14:creationId xmlns:p14="http://schemas.microsoft.com/office/powerpoint/2010/main" val="186934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인공지능 활용 </a:t>
            </a:r>
            <a:r>
              <a:rPr lang="en-US" altLang="ko-KR" sz="2800"/>
              <a:t>: </a:t>
            </a:r>
            <a:r>
              <a:rPr lang="ko-KR" altLang="en-US" sz="2800"/>
              <a:t>군사 </a:t>
            </a:r>
            <a:r>
              <a:rPr lang="en-US" altLang="ko-KR" sz="2800"/>
              <a:t>+ </a:t>
            </a:r>
            <a:r>
              <a:rPr lang="ko-KR" altLang="en-US" sz="2800"/>
              <a:t>인공지능</a:t>
            </a:r>
            <a:endParaRPr lang="ko-KR" altLang="en-US" sz="2800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62353EE3-DD92-47DF-A095-22DA774B6AB9}"/>
              </a:ext>
            </a:extLst>
          </p:cNvPr>
          <p:cNvSpPr/>
          <p:nvPr/>
        </p:nvSpPr>
        <p:spPr>
          <a:xfrm>
            <a:off x="5530635" y="4268486"/>
            <a:ext cx="897601" cy="959460"/>
          </a:xfrm>
          <a:prstGeom prst="plus">
            <a:avLst>
              <a:gd name="adj" fmla="val 350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98B5391-CE12-4D2E-8131-00CEFEC8ADC5}"/>
              </a:ext>
            </a:extLst>
          </p:cNvPr>
          <p:cNvSpPr/>
          <p:nvPr/>
        </p:nvSpPr>
        <p:spPr>
          <a:xfrm rot="1392187">
            <a:off x="5511496" y="1543704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FFA28-D4F4-4C29-AFCB-439E78B4C0C6}"/>
              </a:ext>
            </a:extLst>
          </p:cNvPr>
          <p:cNvSpPr/>
          <p:nvPr/>
        </p:nvSpPr>
        <p:spPr>
          <a:xfrm>
            <a:off x="1446963" y="2909154"/>
            <a:ext cx="3549435" cy="673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데이터를 활용한 인공지능 기술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DD4347-FD6F-4A05-93F0-E522127860D1}"/>
              </a:ext>
            </a:extLst>
          </p:cNvPr>
          <p:cNvSpPr/>
          <p:nvPr/>
        </p:nvSpPr>
        <p:spPr>
          <a:xfrm>
            <a:off x="1985343" y="113788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드론 기술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9EBE35-1141-4858-9F00-5BC15A9ECC49}"/>
              </a:ext>
            </a:extLst>
          </p:cNvPr>
          <p:cNvSpPr/>
          <p:nvPr/>
        </p:nvSpPr>
        <p:spPr>
          <a:xfrm>
            <a:off x="6838697" y="2039972"/>
            <a:ext cx="3011055" cy="67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무인 드론 공격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503683E-D924-46BF-97C1-447D32A390ED}"/>
              </a:ext>
            </a:extLst>
          </p:cNvPr>
          <p:cNvSpPr/>
          <p:nvPr/>
        </p:nvSpPr>
        <p:spPr>
          <a:xfrm rot="20347260">
            <a:off x="5498568" y="2735973"/>
            <a:ext cx="1001885" cy="311499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9FA4F-CBCB-422D-B259-42E7425F49F2}"/>
              </a:ext>
            </a:extLst>
          </p:cNvPr>
          <p:cNvSpPr txBox="1"/>
          <p:nvPr/>
        </p:nvSpPr>
        <p:spPr>
          <a:xfrm>
            <a:off x="5490651" y="20729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FF0000"/>
                </a:solidFill>
              </a:rPr>
              <a:t>연결</a:t>
            </a:r>
            <a:endParaRPr lang="en-US" altLang="ko-KR" sz="2400" b="1">
              <a:solidFill>
                <a:srgbClr val="FF0000"/>
              </a:solidFill>
            </a:endParaRPr>
          </a:p>
        </p:txBody>
      </p:sp>
      <p:pic>
        <p:nvPicPr>
          <p:cNvPr id="20" name="Picture 4" descr="AI] 인공지능, 그 정확한 개념은 무엇인가? &lt; Opinion &lt; Ai/Robot &lt; Tech &lt; 기사본문 - 코딩월드뉴스">
            <a:hlinkClick r:id="rId2"/>
            <a:extLst>
              <a:ext uri="{FF2B5EF4-FFF2-40B4-BE49-F238E27FC236}">
                <a16:creationId xmlns:a16="http://schemas.microsoft.com/office/drawing/2014/main" id="{FE892820-849C-4421-A2FA-25BBC73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74" y="3833817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러시아군 드론 공격 막아달라” 호소했지만…세계 시장 독점 中 DJI “불가능” 거부 - 조선비즈">
            <a:extLst>
              <a:ext uri="{FF2B5EF4-FFF2-40B4-BE49-F238E27FC236}">
                <a16:creationId xmlns:a16="http://schemas.microsoft.com/office/drawing/2014/main" id="{5C60E3A0-B15D-435C-BA28-DD2912BF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3871916"/>
            <a:ext cx="2600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1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590950-5003-45FA-B66F-3861252F932E}"/>
              </a:ext>
            </a:extLst>
          </p:cNvPr>
          <p:cNvSpPr txBox="1"/>
          <p:nvPr/>
        </p:nvSpPr>
        <p:spPr>
          <a:xfrm>
            <a:off x="3094191" y="5733083"/>
            <a:ext cx="6003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센서 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+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사물인터넷 </a:t>
            </a:r>
            <a:r>
              <a:rPr lang="en-US" altLang="ko-KR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+ </a:t>
            </a:r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인공지능의 융합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04B93-B724-410F-8FE4-A50F4FA92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95" y="1137517"/>
            <a:ext cx="4272142" cy="3027419"/>
          </a:xfrm>
          <a:prstGeom prst="rect">
            <a:avLst/>
          </a:prstGeom>
        </p:spPr>
      </p:pic>
      <p:pic>
        <p:nvPicPr>
          <p:cNvPr id="9" name="그래픽 8" descr="뒤로 단색으로 채워진">
            <a:extLst>
              <a:ext uri="{FF2B5EF4-FFF2-40B4-BE49-F238E27FC236}">
                <a16:creationId xmlns:a16="http://schemas.microsoft.com/office/drawing/2014/main" id="{CC3F897F-2DBD-4AC1-8AD6-C1AFFFB75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26474">
            <a:off x="5522149" y="397247"/>
            <a:ext cx="2196886" cy="1539126"/>
          </a:xfrm>
          <a:prstGeom prst="rect">
            <a:avLst/>
          </a:prstGeom>
        </p:spPr>
      </p:pic>
      <p:pic>
        <p:nvPicPr>
          <p:cNvPr id="13" name="Picture 6" descr="빅데이터를 통한 예측분석은 패션기업도 춤추게 한다 [이민우 교수]">
            <a:extLst>
              <a:ext uri="{FF2B5EF4-FFF2-40B4-BE49-F238E27FC236}">
                <a16:creationId xmlns:a16="http://schemas.microsoft.com/office/drawing/2014/main" id="{76D7F894-84B8-42F2-89C3-E29573A5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58" y="1623394"/>
            <a:ext cx="1769781" cy="11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Want to know how Deep Learning works? Here's a quick guide for everyone.">
            <a:extLst>
              <a:ext uri="{FF2B5EF4-FFF2-40B4-BE49-F238E27FC236}">
                <a16:creationId xmlns:a16="http://schemas.microsoft.com/office/drawing/2014/main" id="{C545DF61-1A07-48D5-9646-7C7615EA9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033" y="3814694"/>
            <a:ext cx="1937849" cy="128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388B2824-CC97-4570-B49B-5F76193C0E57}"/>
              </a:ext>
            </a:extLst>
          </p:cNvPr>
          <p:cNvSpPr/>
          <p:nvPr/>
        </p:nvSpPr>
        <p:spPr>
          <a:xfrm>
            <a:off x="8072448" y="3043306"/>
            <a:ext cx="685800" cy="7535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뒤로 단색으로 채워진">
            <a:extLst>
              <a:ext uri="{FF2B5EF4-FFF2-40B4-BE49-F238E27FC236}">
                <a16:creationId xmlns:a16="http://schemas.microsoft.com/office/drawing/2014/main" id="{8FC75C80-FB4A-4AD8-8A17-332EB2C80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059003">
            <a:off x="4836486" y="3762388"/>
            <a:ext cx="2196886" cy="1539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F65D71-5071-4A36-B65C-14682B7A454E}"/>
              </a:ext>
            </a:extLst>
          </p:cNvPr>
          <p:cNvSpPr txBox="1"/>
          <p:nvPr/>
        </p:nvSpPr>
        <p:spPr>
          <a:xfrm>
            <a:off x="961855" y="63843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"/>
              </a:rPr>
              <a:t>모든 세상은 센서로 연결된 사물인터넷으로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01430-988B-4712-83FA-B90172D82889}"/>
              </a:ext>
            </a:extLst>
          </p:cNvPr>
          <p:cNvSpPr txBox="1"/>
          <p:nvPr/>
        </p:nvSpPr>
        <p:spPr>
          <a:xfrm>
            <a:off x="9671818" y="202758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"/>
              </a:rPr>
              <a:t>관측된 데이터를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2C8C4-4CA8-41E0-91D5-3911494DA690}"/>
              </a:ext>
            </a:extLst>
          </p:cNvPr>
          <p:cNvSpPr txBox="1"/>
          <p:nvPr/>
        </p:nvSpPr>
        <p:spPr>
          <a:xfrm>
            <a:off x="9671818" y="427480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"/>
              </a:rPr>
              <a:t>인공지능으로</a:t>
            </a:r>
            <a:endParaRPr lang="en-US" altLang="ko-KR">
              <a:latin typeface="kopub"/>
            </a:endParaRPr>
          </a:p>
          <a:p>
            <a:r>
              <a:rPr lang="ko-KR" altLang="en-US">
                <a:latin typeface="kopub"/>
              </a:rPr>
              <a:t>학습하여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96D9F-B2A4-475B-AA06-2EFFB3763CA3}"/>
              </a:ext>
            </a:extLst>
          </p:cNvPr>
          <p:cNvSpPr txBox="1"/>
          <p:nvPr/>
        </p:nvSpPr>
        <p:spPr>
          <a:xfrm>
            <a:off x="2357166" y="4714051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"/>
              </a:rPr>
              <a:t>더 좋은 정보와 지식 전달</a:t>
            </a:r>
          </a:p>
        </p:txBody>
      </p:sp>
    </p:spTree>
    <p:extLst>
      <p:ext uri="{BB962C8B-B14F-4D97-AF65-F5344CB8AC3E}">
        <p14:creationId xmlns:p14="http://schemas.microsoft.com/office/powerpoint/2010/main" val="22167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E36922-01D2-4C37-8ECA-B997AC517695}"/>
              </a:ext>
            </a:extLst>
          </p:cNvPr>
          <p:cNvSpPr/>
          <p:nvPr/>
        </p:nvSpPr>
        <p:spPr>
          <a:xfrm>
            <a:off x="872050" y="136368"/>
            <a:ext cx="2459328" cy="613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>
                <a:solidFill>
                  <a:srgbClr val="000000"/>
                </a:solidFill>
                <a:latin typeface="휴먼명조"/>
                <a:ea typeface="휴먼명조"/>
              </a:rPr>
              <a:t>사물인터넷</a:t>
            </a:r>
            <a:r>
              <a:rPr lang="en-US" altLang="ko-KR" sz="2400" b="1" kern="0">
                <a:solidFill>
                  <a:srgbClr val="000000"/>
                </a:solidFill>
                <a:latin typeface="휴먼명조"/>
                <a:ea typeface="휴먼명조"/>
              </a:rPr>
              <a:t>(IOT)</a:t>
            </a:r>
            <a:endParaRPr lang="en-US" altLang="ko-KR" sz="2400" b="1" kern="0">
              <a:solidFill>
                <a:srgbClr val="000000"/>
              </a:solidFill>
              <a:latin typeface="한컴바탕"/>
              <a:ea typeface="휴먼명조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D54765-2F44-16E2-0B86-0D2F2A4E6A94}"/>
              </a:ext>
            </a:extLst>
          </p:cNvPr>
          <p:cNvSpPr/>
          <p:nvPr/>
        </p:nvSpPr>
        <p:spPr>
          <a:xfrm>
            <a:off x="2552960" y="1208495"/>
            <a:ext cx="1556836" cy="526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>
                <a:solidFill>
                  <a:srgbClr val="000000"/>
                </a:solidFill>
                <a:latin typeface="휴먼명조"/>
                <a:ea typeface="휴먼명조"/>
              </a:rPr>
              <a:t>애플 생태계</a:t>
            </a:r>
            <a:endParaRPr lang="en-US" altLang="ko-KR" sz="2000" b="1" kern="0">
              <a:solidFill>
                <a:srgbClr val="000000"/>
              </a:solidFill>
              <a:latin typeface="한컴바탕"/>
              <a:ea typeface="휴먼명조"/>
            </a:endParaRPr>
          </a:p>
        </p:txBody>
      </p:sp>
      <p:pic>
        <p:nvPicPr>
          <p:cNvPr id="8194" name="Picture 2" descr="애플 생태계 이정도면 포텐 가능? - 디지털 (컴퓨터/폰/IT) - 에펨코리아">
            <a:extLst>
              <a:ext uri="{FF2B5EF4-FFF2-40B4-BE49-F238E27FC236}">
                <a16:creationId xmlns:a16="http://schemas.microsoft.com/office/drawing/2014/main" id="{DCE04129-2546-D11B-735A-CB46AA7F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73" y="1978363"/>
            <a:ext cx="6071210" cy="35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삼성 노태문 사장, “애플 생태계 따라잡았으면 좋겠다 ... 많이 개선중”">
            <a:extLst>
              <a:ext uri="{FF2B5EF4-FFF2-40B4-BE49-F238E27FC236}">
                <a16:creationId xmlns:a16="http://schemas.microsoft.com/office/drawing/2014/main" id="{D1180FA4-9B72-081F-B2A9-206B3795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72" y="1978363"/>
            <a:ext cx="5346595" cy="37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19F3AB-46AB-89AB-6BE8-133A55DE25C4}"/>
              </a:ext>
            </a:extLst>
          </p:cNvPr>
          <p:cNvSpPr/>
          <p:nvPr/>
        </p:nvSpPr>
        <p:spPr>
          <a:xfrm>
            <a:off x="8645978" y="1213369"/>
            <a:ext cx="1813317" cy="526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b="1" kern="0">
                <a:solidFill>
                  <a:srgbClr val="000000"/>
                </a:solidFill>
                <a:latin typeface="휴먼명조"/>
                <a:ea typeface="휴먼명조"/>
              </a:rPr>
              <a:t>갤럭시 생태계</a:t>
            </a:r>
            <a:endParaRPr lang="en-US" altLang="ko-KR" sz="2000" b="1" kern="0">
              <a:solidFill>
                <a:srgbClr val="000000"/>
              </a:solidFill>
              <a:latin typeface="한컴바탕"/>
              <a:ea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207878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9DD4F80-F910-4A8B-813C-1EA1FAC02E18}"/>
              </a:ext>
            </a:extLst>
          </p:cNvPr>
          <p:cNvSpPr txBox="1"/>
          <p:nvPr/>
        </p:nvSpPr>
        <p:spPr>
          <a:xfrm>
            <a:off x="2481574" y="2690336"/>
            <a:ext cx="7288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세상의 발전 방향</a:t>
            </a:r>
            <a:endParaRPr lang="ko-KR" altLang="en-US" sz="3000" spc="-15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41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과거 기술의 사용</a:t>
            </a: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7EE3774-C43B-46BA-AC69-8EECF7DA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00"/>
          <a:stretch/>
        </p:blipFill>
        <p:spPr>
          <a:xfrm>
            <a:off x="280601" y="1271427"/>
            <a:ext cx="3770678" cy="50785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12AF6D-17C8-4CBC-A887-7F2A666C1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49" t="26138" r="1129" b="25053"/>
          <a:stretch/>
        </p:blipFill>
        <p:spPr>
          <a:xfrm>
            <a:off x="8350079" y="1919677"/>
            <a:ext cx="3009933" cy="2040938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E36703E-0998-4647-897F-6D20283E7C3D}"/>
              </a:ext>
            </a:extLst>
          </p:cNvPr>
          <p:cNvSpPr txBox="1"/>
          <p:nvPr/>
        </p:nvSpPr>
        <p:spPr>
          <a:xfrm>
            <a:off x="8927136" y="145241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초기</a:t>
            </a:r>
            <a:r>
              <a:rPr lang="en-US" altLang="ko-KR" dirty="0"/>
              <a:t> </a:t>
            </a:r>
            <a:r>
              <a:rPr lang="ko-KR" altLang="en-US" dirty="0"/>
              <a:t>전송 사진 화질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07344-467E-461E-9A32-DA20C25CCD7F}"/>
              </a:ext>
            </a:extLst>
          </p:cNvPr>
          <p:cNvSpPr txBox="1"/>
          <p:nvPr/>
        </p:nvSpPr>
        <p:spPr>
          <a:xfrm>
            <a:off x="262745" y="831563"/>
            <a:ext cx="980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1920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런던과 뉴욕 사이의 뉴스를 전달하기 위한 목적으로 바다 밑에 해저케이블을 설치함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22" name="Picture 4" descr="구글의 새로운 해저 케이블은 미국과 스페인 및 영국을 연결함 &gt; 하드웨어 뉴스 | 퀘이사존">
            <a:extLst>
              <a:ext uri="{FF2B5EF4-FFF2-40B4-BE49-F238E27FC236}">
                <a16:creationId xmlns:a16="http://schemas.microsoft.com/office/drawing/2014/main" id="{40610C64-FD09-4F1E-9FF7-FBA42375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04" y="1977911"/>
            <a:ext cx="3081911" cy="198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79E74E52-19B8-478A-97B6-F72D09CCC137}"/>
              </a:ext>
            </a:extLst>
          </p:cNvPr>
          <p:cNvSpPr txBox="1"/>
          <p:nvPr/>
        </p:nvSpPr>
        <p:spPr>
          <a:xfrm>
            <a:off x="4444572" y="1452410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바다 밑에 설치된 실제 해저 케이블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35AB96-52F2-48F2-90DA-3C6A9EF07CF9}"/>
              </a:ext>
            </a:extLst>
          </p:cNvPr>
          <p:cNvCxnSpPr/>
          <p:nvPr/>
        </p:nvCxnSpPr>
        <p:spPr>
          <a:xfrm>
            <a:off x="4618019" y="4145280"/>
            <a:ext cx="6818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C6E12A3-9AF6-49F7-83E5-1D2B07A8D0EB}"/>
              </a:ext>
            </a:extLst>
          </p:cNvPr>
          <p:cNvCxnSpPr>
            <a:cxnSpLocks/>
          </p:cNvCxnSpPr>
          <p:nvPr/>
        </p:nvCxnSpPr>
        <p:spPr>
          <a:xfrm>
            <a:off x="8005085" y="4145280"/>
            <a:ext cx="0" cy="687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66BE1BBC-B3BF-417A-95DE-AA0D2AA4450B}"/>
              </a:ext>
            </a:extLst>
          </p:cNvPr>
          <p:cNvSpPr txBox="1"/>
          <p:nvPr/>
        </p:nvSpPr>
        <p:spPr>
          <a:xfrm>
            <a:off x="6051016" y="5197095"/>
            <a:ext cx="4330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돈을 벌기 위한 수단</a:t>
            </a:r>
            <a:r>
              <a:rPr lang="en-US" altLang="ko-KR"/>
              <a:t>(</a:t>
            </a:r>
            <a:r>
              <a:rPr lang="ko-KR" altLang="en-US"/>
              <a:t>내기</a:t>
            </a:r>
            <a:r>
              <a:rPr lang="en-US" altLang="ko-KR"/>
              <a:t>, </a:t>
            </a:r>
            <a:r>
              <a:rPr lang="ko-KR" altLang="en-US"/>
              <a:t>주식 정보</a:t>
            </a:r>
            <a:r>
              <a:rPr lang="en-US" altLang="ko-KR"/>
              <a:t>) </a:t>
            </a:r>
            <a:r>
              <a:rPr lang="ko-KR" altLang="en-US"/>
              <a:t>등</a:t>
            </a:r>
            <a:endParaRPr lang="en-US" altLang="ko-KR"/>
          </a:p>
          <a:p>
            <a:r>
              <a:rPr lang="ko-KR" altLang="en-US"/>
              <a:t>다양한 분야에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81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4975831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과거 기술의 사용</a:t>
            </a:r>
            <a:r>
              <a:rPr lang="en-US" altLang="ko-KR" sz="2800"/>
              <a:t>(</a:t>
            </a:r>
            <a:r>
              <a:rPr lang="ko-KR" altLang="en-US" sz="2800"/>
              <a:t>기술의 제품화</a:t>
            </a:r>
            <a:r>
              <a:rPr lang="en-US" altLang="ko-KR" sz="2800"/>
              <a:t>)</a:t>
            </a:r>
            <a:endParaRPr lang="ko-KR" altLang="en-US" sz="2800" dirty="0"/>
          </a:p>
        </p:txBody>
      </p:sp>
      <p:pic>
        <p:nvPicPr>
          <p:cNvPr id="29" name="Picture 2" descr="증기 기관차 - 위키백과, 우리 모두의 백과사전">
            <a:hlinkClick r:id="rId2"/>
            <a:extLst>
              <a:ext uri="{FF2B5EF4-FFF2-40B4-BE49-F238E27FC236}">
                <a16:creationId xmlns:a16="http://schemas.microsoft.com/office/drawing/2014/main" id="{C5586F0B-C893-419D-8B0C-CD2A54D7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02" y="1702475"/>
            <a:ext cx="1902447" cy="120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93032-CE60-4F0F-AA59-9916C079A932}"/>
              </a:ext>
            </a:extLst>
          </p:cNvPr>
          <p:cNvSpPr txBox="1"/>
          <p:nvPr/>
        </p:nvSpPr>
        <p:spPr>
          <a:xfrm>
            <a:off x="3365435" y="3155858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증기기관차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35299-D179-4186-9BFB-901CCB2BD3F6}"/>
              </a:ext>
            </a:extLst>
          </p:cNvPr>
          <p:cNvSpPr txBox="1"/>
          <p:nvPr/>
        </p:nvSpPr>
        <p:spPr>
          <a:xfrm>
            <a:off x="3645706" y="4555951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증기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26507DB-413D-4442-88A9-55E3CA7C63C1}"/>
              </a:ext>
            </a:extLst>
          </p:cNvPr>
          <p:cNvSpPr/>
          <p:nvPr/>
        </p:nvSpPr>
        <p:spPr>
          <a:xfrm rot="16200000">
            <a:off x="3732127" y="3880668"/>
            <a:ext cx="422195" cy="287751"/>
          </a:xfrm>
          <a:prstGeom prst="rightArrow">
            <a:avLst>
              <a:gd name="adj1" fmla="val 24721"/>
              <a:gd name="adj2" fmla="val 8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D073D4-BF6C-45B9-9B27-8DE7D8CEE59D}"/>
              </a:ext>
            </a:extLst>
          </p:cNvPr>
          <p:cNvCxnSpPr>
            <a:cxnSpLocks/>
          </p:cNvCxnSpPr>
          <p:nvPr/>
        </p:nvCxnSpPr>
        <p:spPr>
          <a:xfrm>
            <a:off x="879709" y="5335729"/>
            <a:ext cx="102508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0D19E57-4220-466E-AA57-8206B574291C}"/>
              </a:ext>
            </a:extLst>
          </p:cNvPr>
          <p:cNvCxnSpPr/>
          <p:nvPr/>
        </p:nvCxnSpPr>
        <p:spPr>
          <a:xfrm>
            <a:off x="3943226" y="5005816"/>
            <a:ext cx="0" cy="6182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9F18D72-CCA1-41EB-9E48-6A9827A98F53}"/>
              </a:ext>
            </a:extLst>
          </p:cNvPr>
          <p:cNvSpPr txBox="1"/>
          <p:nvPr/>
        </p:nvSpPr>
        <p:spPr>
          <a:xfrm>
            <a:off x="3331772" y="5728281"/>
            <a:ext cx="124425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차 산업혁명</a:t>
            </a:r>
            <a:endParaRPr lang="en-US" altLang="ko-KR" sz="1400" dirty="0"/>
          </a:p>
          <a:p>
            <a:pPr algn="ctr"/>
            <a:r>
              <a:rPr lang="en-US" altLang="ko-KR" sz="1400" dirty="0"/>
              <a:t>(1760-1840)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33297C-7960-43A6-96D9-B358BF524114}"/>
              </a:ext>
            </a:extLst>
          </p:cNvPr>
          <p:cNvCxnSpPr/>
          <p:nvPr/>
        </p:nvCxnSpPr>
        <p:spPr>
          <a:xfrm>
            <a:off x="7856571" y="5007187"/>
            <a:ext cx="0" cy="6182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ADBEF8-AB4B-4A1B-AC7D-28C8CF15758E}"/>
              </a:ext>
            </a:extLst>
          </p:cNvPr>
          <p:cNvSpPr txBox="1"/>
          <p:nvPr/>
        </p:nvSpPr>
        <p:spPr>
          <a:xfrm>
            <a:off x="7245117" y="5729652"/>
            <a:ext cx="126188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차 산업혁명</a:t>
            </a:r>
            <a:endParaRPr lang="en-US" altLang="ko-KR" sz="1400" dirty="0"/>
          </a:p>
          <a:p>
            <a:pPr algn="ctr"/>
            <a:r>
              <a:rPr lang="en-US" altLang="ko-KR" sz="1400" dirty="0"/>
              <a:t>(1870-1914)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D124A3-C0C5-4F29-9863-D787B332591C}"/>
              </a:ext>
            </a:extLst>
          </p:cNvPr>
          <p:cNvSpPr txBox="1"/>
          <p:nvPr/>
        </p:nvSpPr>
        <p:spPr>
          <a:xfrm>
            <a:off x="7559051" y="4553655"/>
            <a:ext cx="59503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전기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82133CE7-11EB-444D-BB47-185A6957B2FD}"/>
              </a:ext>
            </a:extLst>
          </p:cNvPr>
          <p:cNvSpPr/>
          <p:nvPr/>
        </p:nvSpPr>
        <p:spPr>
          <a:xfrm rot="16200000">
            <a:off x="7645472" y="3880668"/>
            <a:ext cx="422195" cy="287751"/>
          </a:xfrm>
          <a:prstGeom prst="rightArrow">
            <a:avLst>
              <a:gd name="adj1" fmla="val 24721"/>
              <a:gd name="adj2" fmla="val 8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CB46D8A-B807-466D-9D84-60C4D25B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00" y="1317554"/>
            <a:ext cx="1531491" cy="16719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B2009FE-66D6-45A1-90E3-CE3A570B51AB}"/>
              </a:ext>
            </a:extLst>
          </p:cNvPr>
          <p:cNvSpPr txBox="1"/>
          <p:nvPr/>
        </p:nvSpPr>
        <p:spPr>
          <a:xfrm>
            <a:off x="6708023" y="3177851"/>
            <a:ext cx="8002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세탁기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F3A4FE73-8F6E-4F5E-AA04-B495991C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54" y="1327483"/>
            <a:ext cx="1504722" cy="167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4083E7-2DE3-4ABB-80BD-50476F720990}"/>
              </a:ext>
            </a:extLst>
          </p:cNvPr>
          <p:cNvSpPr txBox="1"/>
          <p:nvPr/>
        </p:nvSpPr>
        <p:spPr>
          <a:xfrm>
            <a:off x="8106891" y="3175722"/>
            <a:ext cx="80021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전화기</a:t>
            </a:r>
          </a:p>
        </p:txBody>
      </p:sp>
    </p:spTree>
    <p:extLst>
      <p:ext uri="{BB962C8B-B14F-4D97-AF65-F5344CB8AC3E}">
        <p14:creationId xmlns:p14="http://schemas.microsoft.com/office/powerpoint/2010/main" val="10782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5712431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인터넷 등장 </a:t>
            </a:r>
            <a:r>
              <a:rPr lang="en-US" altLang="ko-KR" sz="2800"/>
              <a:t>: </a:t>
            </a:r>
            <a:r>
              <a:rPr lang="ko-KR" altLang="en-US" sz="2800"/>
              <a:t>기술의 광범위한 적용</a:t>
            </a:r>
            <a:endParaRPr lang="ko-KR" altLang="en-US" sz="2800" dirty="0"/>
          </a:p>
        </p:txBody>
      </p:sp>
      <p:pic>
        <p:nvPicPr>
          <p:cNvPr id="18" name="Picture 10" descr="인터넷 통해 줄줄 새는 ''군사기밀'' - 노컷뉴스">
            <a:extLst>
              <a:ext uri="{FF2B5EF4-FFF2-40B4-BE49-F238E27FC236}">
                <a16:creationId xmlns:a16="http://schemas.microsoft.com/office/drawing/2014/main" id="{28E68629-7A3B-43A1-9FC4-F5AEC69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36" y="4175738"/>
            <a:ext cx="3062752" cy="22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EC0D50-718A-4C96-8022-3B0E0D809961}"/>
              </a:ext>
            </a:extLst>
          </p:cNvPr>
          <p:cNvSpPr txBox="1"/>
          <p:nvPr/>
        </p:nvSpPr>
        <p:spPr>
          <a:xfrm>
            <a:off x="1690267" y="12445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의료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6E476-3CC9-497A-BEB5-B19BC2EC25FD}"/>
              </a:ext>
            </a:extLst>
          </p:cNvPr>
          <p:cNvSpPr txBox="1"/>
          <p:nvPr/>
        </p:nvSpPr>
        <p:spPr>
          <a:xfrm>
            <a:off x="1473783" y="36247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88C04-28D5-4348-8B1A-4010624972CA}"/>
              </a:ext>
            </a:extLst>
          </p:cNvPr>
          <p:cNvSpPr txBox="1"/>
          <p:nvPr/>
        </p:nvSpPr>
        <p:spPr>
          <a:xfrm>
            <a:off x="9481993" y="6912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금융</a:t>
            </a:r>
          </a:p>
        </p:txBody>
      </p:sp>
      <p:pic>
        <p:nvPicPr>
          <p:cNvPr id="22" name="Picture 2" descr="점점 가속화되는 의료 사물인터넷 혁신 &lt; 뉴스레터 &lt; 기고 &lt; 오피니언 &lt; 기사본문 - 테크월드뉴스 - 선연수 기자">
            <a:extLst>
              <a:ext uri="{FF2B5EF4-FFF2-40B4-BE49-F238E27FC236}">
                <a16:creationId xmlns:a16="http://schemas.microsoft.com/office/drawing/2014/main" id="{99DAE222-774B-418D-B745-26CD7826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3" y="1734095"/>
            <a:ext cx="2418722" cy="16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딱딱이 없으면 주식거래 못했던 시절…전자시세판 등장은 충격이었다 | 한경닷컴">
            <a:extLst>
              <a:ext uri="{FF2B5EF4-FFF2-40B4-BE49-F238E27FC236}">
                <a16:creationId xmlns:a16="http://schemas.microsoft.com/office/drawing/2014/main" id="{E5A631FC-29B9-4BD0-9777-1E713116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99" y="1266482"/>
            <a:ext cx="3034809" cy="21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주알못을 위한 주식 앱 기획하기">
            <a:extLst>
              <a:ext uri="{FF2B5EF4-FFF2-40B4-BE49-F238E27FC236}">
                <a16:creationId xmlns:a16="http://schemas.microsoft.com/office/drawing/2014/main" id="{FF957C42-D5D2-4A7E-AA3A-D663907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699" y="3572940"/>
            <a:ext cx="3119070" cy="2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DB65FA-D6E9-4270-9534-A38D6E038B00}"/>
              </a:ext>
            </a:extLst>
          </p:cNvPr>
          <p:cNvSpPr txBox="1"/>
          <p:nvPr/>
        </p:nvSpPr>
        <p:spPr>
          <a:xfrm>
            <a:off x="5356622" y="254073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인터넷</a:t>
            </a:r>
          </a:p>
        </p:txBody>
      </p:sp>
      <p:pic>
        <p:nvPicPr>
          <p:cNvPr id="26" name="Picture 8" descr="2016년 검색엔진 트렌드 5가지 - 홍보의 모든 것">
            <a:extLst>
              <a:ext uri="{FF2B5EF4-FFF2-40B4-BE49-F238E27FC236}">
                <a16:creationId xmlns:a16="http://schemas.microsoft.com/office/drawing/2014/main" id="{4310EACF-6CDB-48C0-AEED-CC7B2D23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82" y="3022159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90BC5D-7E13-4C53-9835-8AF121C8E806}"/>
              </a:ext>
            </a:extLst>
          </p:cNvPr>
          <p:cNvCxnSpPr/>
          <p:nvPr/>
        </p:nvCxnSpPr>
        <p:spPr>
          <a:xfrm flipH="1" flipV="1">
            <a:off x="3486778" y="2771571"/>
            <a:ext cx="785398" cy="657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EDFF8D-198A-4582-B185-32A488835663}"/>
              </a:ext>
            </a:extLst>
          </p:cNvPr>
          <p:cNvCxnSpPr>
            <a:cxnSpLocks/>
          </p:cNvCxnSpPr>
          <p:nvPr/>
        </p:nvCxnSpPr>
        <p:spPr>
          <a:xfrm flipH="1">
            <a:off x="3975981" y="4034605"/>
            <a:ext cx="296195" cy="20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F814F4-3043-4E1B-88E4-87F1C4D960E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77457" y="3347383"/>
            <a:ext cx="772799" cy="508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9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6" y="115638"/>
            <a:ext cx="6727798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/>
              <a:t>데이터의 증가</a:t>
            </a:r>
            <a:endParaRPr lang="ko-KR" altLang="en-US" sz="2800" dirty="0"/>
          </a:p>
        </p:txBody>
      </p:sp>
      <p:pic>
        <p:nvPicPr>
          <p:cNvPr id="17" name="Picture 2" descr="정보의 바다, 인터넷">
            <a:extLst>
              <a:ext uri="{FF2B5EF4-FFF2-40B4-BE49-F238E27FC236}">
                <a16:creationId xmlns:a16="http://schemas.microsoft.com/office/drawing/2014/main" id="{7272154C-8C60-4C65-BA07-6A994A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476" y="998991"/>
            <a:ext cx="4439700" cy="255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B2884C-870A-47C1-8705-63CC76C1BD61}"/>
              </a:ext>
            </a:extLst>
          </p:cNvPr>
          <p:cNvSpPr txBox="1"/>
          <p:nvPr/>
        </p:nvSpPr>
        <p:spPr>
          <a:xfrm>
            <a:off x="1481379" y="3987187"/>
            <a:ext cx="9167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12</a:t>
            </a:r>
            <a:r>
              <a:rPr lang="ko-KR" altLang="en-US"/>
              <a:t>월 기준 </a:t>
            </a:r>
            <a:r>
              <a:rPr lang="en-US" altLang="ko-KR"/>
              <a:t>: </a:t>
            </a:r>
            <a:r>
              <a:rPr lang="ko-KR" altLang="en-US" b="1"/>
              <a:t>하루 동안 생성되는 데이터</a:t>
            </a:r>
            <a:r>
              <a:rPr lang="ko-KR" altLang="en-US"/>
              <a:t> 양은 </a:t>
            </a:r>
            <a:r>
              <a:rPr lang="en-US" altLang="ko-KR"/>
              <a:t>25</a:t>
            </a:r>
            <a:r>
              <a:rPr lang="ko-KR" altLang="en-US"/>
              <a:t>억 기가바이트</a:t>
            </a:r>
            <a:r>
              <a:rPr lang="en-US" altLang="ko-KR"/>
              <a:t>(</a:t>
            </a:r>
            <a:r>
              <a:rPr lang="ko-KR" altLang="en-US" b="1"/>
              <a:t>멜론 </a:t>
            </a:r>
            <a:r>
              <a:rPr lang="en-US" altLang="ko-KR" b="1"/>
              <a:t>5</a:t>
            </a:r>
            <a:r>
              <a:rPr lang="ko-KR" altLang="en-US" b="1"/>
              <a:t>천억곡</a:t>
            </a:r>
            <a:r>
              <a:rPr lang="en-US" altLang="ko-KR"/>
              <a:t>)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데이터의 기하급수적 증가 </a:t>
            </a:r>
            <a:r>
              <a:rPr lang="en-US" altLang="ko-KR"/>
              <a:t>: 2025</a:t>
            </a:r>
            <a:r>
              <a:rPr lang="ko-KR" altLang="en-US"/>
              <a:t>년 </a:t>
            </a:r>
            <a:r>
              <a:rPr lang="en-US" altLang="ko-KR"/>
              <a:t>463</a:t>
            </a:r>
            <a:r>
              <a:rPr lang="ko-KR" altLang="en-US"/>
              <a:t>엑사바이트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인간이 지금까지 생성한 모든 단어의 총합</a:t>
            </a:r>
            <a:r>
              <a:rPr lang="en-US" altLang="ko-KR"/>
              <a:t>=5</a:t>
            </a:r>
            <a:r>
              <a:rPr lang="ko-KR" altLang="en-US"/>
              <a:t>억 엑사바이트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D665F-46B4-4EFC-BB54-90906CA304F8}"/>
              </a:ext>
            </a:extLst>
          </p:cNvPr>
          <p:cNvSpPr txBox="1"/>
          <p:nvPr/>
        </p:nvSpPr>
        <p:spPr>
          <a:xfrm>
            <a:off x="8322734" y="6182267"/>
            <a:ext cx="3208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https://www.itworld.co.kr/numbers/82001/253048</a:t>
            </a:r>
          </a:p>
        </p:txBody>
      </p:sp>
    </p:spTree>
    <p:extLst>
      <p:ext uri="{BB962C8B-B14F-4D97-AF65-F5344CB8AC3E}">
        <p14:creationId xmlns:p14="http://schemas.microsoft.com/office/powerpoint/2010/main" val="31948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10084</TotalTime>
  <Words>1166</Words>
  <Application>Microsoft Office PowerPoint</Application>
  <PresentationFormat>와이드스크린</PresentationFormat>
  <Paragraphs>265</Paragraphs>
  <Slides>26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</vt:lpstr>
      <vt:lpstr>KoPubWorld돋움체 Light</vt:lpstr>
      <vt:lpstr>KoPubWorld바탕체 Bold</vt:lpstr>
      <vt:lpstr>KoPubWorld바탕체 Light</vt:lpstr>
      <vt:lpstr>맑은 고딕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고영민</cp:lastModifiedBy>
  <cp:revision>1547</cp:revision>
  <dcterms:created xsi:type="dcterms:W3CDTF">2022-02-02T04:32:22Z</dcterms:created>
  <dcterms:modified xsi:type="dcterms:W3CDTF">2024-03-07T03:51:17Z</dcterms:modified>
</cp:coreProperties>
</file>